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48" r:id="rId1"/>
    <p:sldMasterId id="2147483661" r:id="rId2"/>
  </p:sldMasterIdLst>
  <p:notesMasterIdLst>
    <p:notesMasterId r:id="rId58"/>
  </p:notesMasterIdLst>
  <p:sldIdLst>
    <p:sldId id="256" r:id="rId3"/>
    <p:sldId id="257" r:id="rId4"/>
    <p:sldId id="258" r:id="rId5"/>
    <p:sldId id="259" r:id="rId6"/>
    <p:sldId id="260" r:id="rId7"/>
    <p:sldId id="261" r:id="rId8"/>
    <p:sldId id="317" r:id="rId9"/>
    <p:sldId id="318" r:id="rId10"/>
    <p:sldId id="311" r:id="rId11"/>
    <p:sldId id="265" r:id="rId12"/>
    <p:sldId id="266" r:id="rId13"/>
    <p:sldId id="267" r:id="rId14"/>
    <p:sldId id="330" r:id="rId15"/>
    <p:sldId id="269" r:id="rId16"/>
    <p:sldId id="270" r:id="rId17"/>
    <p:sldId id="271" r:id="rId18"/>
    <p:sldId id="314" r:id="rId19"/>
    <p:sldId id="273" r:id="rId20"/>
    <p:sldId id="274" r:id="rId21"/>
    <p:sldId id="275" r:id="rId22"/>
    <p:sldId id="315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308" r:id="rId40"/>
    <p:sldId id="294" r:id="rId41"/>
    <p:sldId id="316" r:id="rId42"/>
    <p:sldId id="296" r:id="rId43"/>
    <p:sldId id="299" r:id="rId44"/>
    <p:sldId id="300" r:id="rId45"/>
    <p:sldId id="321" r:id="rId46"/>
    <p:sldId id="328" r:id="rId47"/>
    <p:sldId id="327" r:id="rId48"/>
    <p:sldId id="322" r:id="rId49"/>
    <p:sldId id="329" r:id="rId50"/>
    <p:sldId id="323" r:id="rId51"/>
    <p:sldId id="324" r:id="rId52"/>
    <p:sldId id="325" r:id="rId53"/>
    <p:sldId id="326" r:id="rId54"/>
    <p:sldId id="303" r:id="rId55"/>
    <p:sldId id="309" r:id="rId56"/>
    <p:sldId id="305" r:id="rId57"/>
  </p:sldIdLst>
  <p:sldSz cx="12192000" cy="6858000"/>
  <p:notesSz cx="6858000" cy="9144000"/>
  <p:embeddedFontLst>
    <p:embeddedFont>
      <p:font typeface="Arial Black" panose="020B0A04020102020204" pitchFamily="34" charset="0"/>
      <p:bold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Lato" panose="020B0600000101010101" charset="0"/>
      <p:regular r:id="rId64"/>
      <p:bold r:id="rId65"/>
      <p:italic r:id="rId66"/>
      <p:boldItalic r:id="rId67"/>
    </p:embeddedFont>
    <p:embeddedFont>
      <p:font typeface="Open Sans" panose="020B0600000101010101" charset="0"/>
      <p:regular r:id="rId68"/>
      <p:bold r:id="rId69"/>
      <p:italic r:id="rId70"/>
      <p:boldItalic r:id="rId71"/>
    </p:embeddedFont>
    <p:embeddedFont>
      <p:font typeface="Roboto" panose="020B0600000101010101" charset="0"/>
      <p:regular r:id="rId72"/>
      <p:bold r:id="rId73"/>
      <p:italic r:id="rId74"/>
      <p:boldItalic r:id="rId75"/>
    </p:embeddedFont>
    <p:embeddedFont>
      <p:font typeface="맑은 고딕" panose="020B0503020000020004" pitchFamily="50" charset="-127"/>
      <p:regular r:id="rId76"/>
      <p:bold r:id="rId77"/>
    </p:embeddedFont>
    <p:embeddedFont>
      <p:font typeface="배달의민족 한나는 열한살 OTF" panose="020B0600000101010101" pitchFamily="34" charset="-127"/>
      <p:regular r:id="rId78"/>
    </p:embeddedFont>
    <p:embeddedFont>
      <p:font typeface="배달의민족 한나체 Air OTF" panose="020B0600000101010101" pitchFamily="34" charset="-127"/>
      <p:regular r:id="rId7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0" roundtripDataSignature="AMtx7mjN7b9hndbryedaGMSgMoc04sGk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F4518F-2F8A-4ED3-AF7A-949B9B4296F4}">
  <a:tblStyle styleId="{40F4518F-2F8A-4ED3-AF7A-949B9B4296F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6E6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6E6E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Calibri"/>
          <a:ea typeface="Calibri"/>
          <a:cs typeface="Calibri"/>
        </a:font>
        <a:schemeClr val="dk1"/>
      </a:tcTxStyle>
      <a:tcStyle>
        <a:tcBdr/>
      </a:tcStyle>
    </a:seCell>
    <a:swCell>
      <a:tcTxStyle b="on" i="off">
        <a:font>
          <a:latin typeface="Calibri"/>
          <a:ea typeface="Calibri"/>
          <a:cs typeface="Calibri"/>
        </a:font>
        <a:schemeClr val="dk1"/>
      </a:tcTxStyle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84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74" Type="http://schemas.openxmlformats.org/officeDocument/2006/relationships/font" Target="fonts/font16.fntdata"/><Relationship Id="rId79" Type="http://schemas.openxmlformats.org/officeDocument/2006/relationships/font" Target="fonts/font21.fntdata"/><Relationship Id="rId5" Type="http://schemas.openxmlformats.org/officeDocument/2006/relationships/slide" Target="slides/slide3.xml"/><Relationship Id="rId61" Type="http://schemas.openxmlformats.org/officeDocument/2006/relationships/font" Target="fonts/font3.fntdata"/><Relationship Id="rId82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font" Target="fonts/font19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4.fntdata"/><Relationship Id="rId80" Type="http://customschemas.google.com/relationships/presentationmetadata" Target="meta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font" Target="fonts/font20.fntdata"/><Relationship Id="rId8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8.fntdata"/><Relationship Id="rId7" Type="http://schemas.openxmlformats.org/officeDocument/2006/relationships/slide" Target="slides/slide5.xml"/><Relationship Id="rId71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LG\Downloads\2022&#45380;&#46020;+&#44397;&#45236;+&#44256;&#46321;&#44368;&#50977;&#44592;&#44288;+&#50808;&#44397;&#51064;+&#50976;&#54617;&#49373;+&#53685;&#44228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ko-KR" altLang="en-US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연도별 유학생수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총괄!$B$8</c:f>
              <c:strCache>
                <c:ptCount val="1"/>
                <c:pt idx="0">
                  <c:v>유학생수</c:v>
                </c:pt>
              </c:strCache>
            </c:strRef>
          </c:tx>
          <c:dLbls>
            <c:dLbl>
              <c:idx val="0"/>
              <c:tx>
                <c:rich>
                  <a:bodyPr wrap="square" lIns="38100" tIns="19050" rIns="38100" bIns="19050" anchor="ctr">
                    <a:spAutoFit/>
                  </a:bodyPr>
                  <a:lstStyle/>
                  <a:p>
                    <a:pPr>
                      <a:defRPr sz="1100" b="1">
                        <a:solidFill>
                          <a:srgbClr val="FF0000"/>
                        </a:solidFill>
                      </a:defRPr>
                    </a:pPr>
                    <a:fld id="{412EAEF8-E0A2-4792-8B3B-4D481DA8A927}" type="VALUE">
                      <a:rPr lang="en-US" altLang="ko-KR">
                        <a:latin typeface="배달의민족 한나는 열한살 OTF" panose="020B0600000101010101" pitchFamily="34" charset="-127"/>
                        <a:ea typeface="배달의민족 한나는 열한살 OTF" panose="020B0600000101010101" pitchFamily="34" charset="-127"/>
                      </a:rPr>
                      <a:pPr>
                        <a:defRPr sz="1100" b="1">
                          <a:solidFill>
                            <a:srgbClr val="FF0000"/>
                          </a:solidFill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 w="25400">
                  <a:noFill/>
                </a:ln>
              </c:sp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D73-44CD-AF96-DD6C92D71CE2}"/>
                </c:ext>
              </c:extLst>
            </c:dLbl>
            <c:dLbl>
              <c:idx val="19"/>
              <c:tx>
                <c:rich>
                  <a:bodyPr wrap="square" lIns="38100" tIns="19050" rIns="38100" bIns="19050" anchor="ctr">
                    <a:spAutoFit/>
                  </a:bodyPr>
                  <a:lstStyle/>
                  <a:p>
                    <a:pPr>
                      <a:defRPr sz="1800" b="1">
                        <a:solidFill>
                          <a:srgbClr val="FF0000"/>
                        </a:solidFill>
                      </a:defRPr>
                    </a:pPr>
                    <a:fld id="{FC2D73C6-E134-44D7-AF67-31A1623027C5}" type="VALUE">
                      <a:rPr lang="en-US" altLang="ko-KR">
                        <a:latin typeface="배달의민족 한나는 열한살 OTF" panose="020B0600000101010101" pitchFamily="34" charset="-127"/>
                        <a:ea typeface="배달의민족 한나는 열한살 OTF" panose="020B0600000101010101" pitchFamily="34" charset="-127"/>
                      </a:rPr>
                      <a:pPr>
                        <a:defRPr sz="1800" b="1">
                          <a:solidFill>
                            <a:srgbClr val="FF0000"/>
                          </a:solidFill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 w="25400">
                  <a:noFill/>
                </a:ln>
              </c:sp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BD73-44CD-AF96-DD6C92D71CE2}"/>
                </c:ext>
              </c:extLst>
            </c:dLbl>
            <c:spPr>
              <a:noFill/>
              <a:ln w="25400">
                <a:noFill/>
              </a:ln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총괄!$C$7:$V$7</c:f>
              <c:strCache>
                <c:ptCount val="20"/>
                <c:pt idx="0">
                  <c:v> 2003년 </c:v>
                </c:pt>
                <c:pt idx="1">
                  <c:v> 2004년 </c:v>
                </c:pt>
                <c:pt idx="2">
                  <c:v> 2005년 </c:v>
                </c:pt>
                <c:pt idx="3">
                  <c:v>2006년</c:v>
                </c:pt>
                <c:pt idx="4">
                  <c:v>2007년</c:v>
                </c:pt>
                <c:pt idx="5">
                  <c:v>2008년</c:v>
                </c:pt>
                <c:pt idx="6">
                  <c:v>2009년</c:v>
                </c:pt>
                <c:pt idx="7">
                  <c:v>2010년</c:v>
                </c:pt>
                <c:pt idx="8">
                  <c:v>2011년</c:v>
                </c:pt>
                <c:pt idx="9">
                  <c:v>2012년</c:v>
                </c:pt>
                <c:pt idx="10">
                  <c:v>2013년</c:v>
                </c:pt>
                <c:pt idx="11">
                  <c:v>2014년</c:v>
                </c:pt>
                <c:pt idx="12">
                  <c:v>2015년</c:v>
                </c:pt>
                <c:pt idx="13">
                  <c:v>2016년</c:v>
                </c:pt>
                <c:pt idx="14">
                  <c:v>2017년</c:v>
                </c:pt>
                <c:pt idx="15">
                  <c:v>2018년</c:v>
                </c:pt>
                <c:pt idx="16">
                  <c:v>2019년</c:v>
                </c:pt>
                <c:pt idx="17">
                  <c:v>2020년</c:v>
                </c:pt>
                <c:pt idx="18">
                  <c:v>2021년</c:v>
                </c:pt>
                <c:pt idx="19">
                  <c:v>2022년</c:v>
                </c:pt>
              </c:strCache>
            </c:strRef>
          </c:cat>
          <c:val>
            <c:numRef>
              <c:f>총괄!$C$8:$V$8</c:f>
              <c:numCache>
                <c:formatCode>#,##0_ </c:formatCode>
                <c:ptCount val="20"/>
                <c:pt idx="0">
                  <c:v>12314</c:v>
                </c:pt>
                <c:pt idx="1">
                  <c:v>16832</c:v>
                </c:pt>
                <c:pt idx="2">
                  <c:v>22526</c:v>
                </c:pt>
                <c:pt idx="3">
                  <c:v>32557</c:v>
                </c:pt>
                <c:pt idx="4">
                  <c:v>49270</c:v>
                </c:pt>
                <c:pt idx="5">
                  <c:v>63952</c:v>
                </c:pt>
                <c:pt idx="6" formatCode="#,##0_);[Red]\(#,##0\)">
                  <c:v>75850</c:v>
                </c:pt>
                <c:pt idx="7" formatCode="#,##0_);[Red]\(#,##0\)">
                  <c:v>83842</c:v>
                </c:pt>
                <c:pt idx="8" formatCode="#,##0_);[Red]\(#,##0\)">
                  <c:v>89537</c:v>
                </c:pt>
                <c:pt idx="9" formatCode="#,##0_);[Red]\(#,##0\)">
                  <c:v>86878</c:v>
                </c:pt>
                <c:pt idx="10" formatCode="#,##0_);[Red]\(#,##0\)">
                  <c:v>85923</c:v>
                </c:pt>
                <c:pt idx="11" formatCode="#,##0_);[Red]\(#,##0\)">
                  <c:v>84891</c:v>
                </c:pt>
                <c:pt idx="12" formatCode="#,##0_);[Red]\(#,##0\)">
                  <c:v>91332</c:v>
                </c:pt>
                <c:pt idx="13">
                  <c:v>104262</c:v>
                </c:pt>
                <c:pt idx="14">
                  <c:v>123858</c:v>
                </c:pt>
                <c:pt idx="15">
                  <c:v>142205</c:v>
                </c:pt>
                <c:pt idx="16">
                  <c:v>160165</c:v>
                </c:pt>
                <c:pt idx="17">
                  <c:v>153695</c:v>
                </c:pt>
                <c:pt idx="18">
                  <c:v>152281</c:v>
                </c:pt>
                <c:pt idx="19">
                  <c:v>166892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D73-44CD-AF96-DD6C92D71C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3622784"/>
        <c:axId val="1"/>
      </c:lineChart>
      <c:catAx>
        <c:axId val="20362278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  <c:max val="180000"/>
          <c:min val="0"/>
        </c:scaling>
        <c:delete val="0"/>
        <c:axPos val="l"/>
        <c:numFmt formatCode="#,##0_ " sourceLinked="1"/>
        <c:majorTickMark val="none"/>
        <c:minorTickMark val="none"/>
        <c:tickLblPos val="nextTo"/>
        <c:crossAx val="203622784"/>
        <c:crosses val="autoZero"/>
        <c:crossBetween val="between"/>
        <c:majorUnit val="40000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ko-KR" altLang="en-US"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ko-KR" altLang="en-US"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ko-KR" altLang="en-US"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>
              <a:defRPr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defRPr>
            </a:lvl1pPr>
          </a:lstStyle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cs typeface="Calibri"/>
                <a:sym typeface="Calibri"/>
              </a:rPr>
              <a:pPr algn="r"/>
              <a:t>‹#›</a:t>
            </a:fld>
            <a:endParaRPr lang="ko-KR" altLang="en-US" sz="1200" dirty="0">
              <a:solidFill>
                <a:schemeClr val="dk1"/>
              </a:solidFill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맑은 고딕" panose="020B0503020000020004" pitchFamily="50" charset="-127"/>
        <a:ea typeface="맑은 고딕" panose="020B0503020000020004" pitchFamily="50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565305c075_1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151" name="Google Shape;151;g2565305c075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2eb0fc96b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254" name="Google Shape;254;g22eb0fc96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565305c075_1_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276" name="Google Shape;276;g2565305c075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713cf605d_8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286" name="Google Shape;286;g25713cf605d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713cf605d_8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286" name="Google Shape;286;g25713cf605d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2178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58cb8f2d8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369" name="Google Shape;369;g258cb8f2d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58cb8f2d87_0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380" name="Google Shape;380;g258cb8f2d87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58cb8f2d87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389" name="Google Shape;389;g258cb8f2d8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58cb8f2d87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397" name="Google Shape;397;g258cb8f2d87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58cb8f2d87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408" name="Google Shape;408;g258cb8f2d8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58cb8f2d87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419" name="Google Shape;419;g258cb8f2d87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6b07b7a5b_0_26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162" name="Google Shape;162;g256b07b7a5b_0_2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58cb8f2d87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427" name="Google Shape;427;g258cb8f2d8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58cb8f2d87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397" name="Google Shape;397;g258cb8f2d87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01844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58cb8f2d87_0_1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446" name="Google Shape;446;g258cb8f2d87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58cb8f2d87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455" name="Google Shape;455;g258cb8f2d87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58cb8f2d87_0_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464" name="Google Shape;464;g258cb8f2d87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56b07b7a5b_0_2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56b07b7a5b_0_2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56e61efea7_3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484" name="Google Shape;484;g256e61efea7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5713cf605d_8_6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498" name="Google Shape;498;g25713cf605d_8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5713cf605d_8_4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509" name="Google Shape;509;g25713cf605d_8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5713cf605d_8_7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522" name="Google Shape;522;g25713cf605d_8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56b07b7a5b_0_26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181" name="Google Shape;181;g256b07b7a5b_0_2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5713cf605d_8_6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536" name="Google Shape;536;g25713cf605d_8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5713cf605d_8_4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553" name="Google Shape;553;g25713cf605d_8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5713cf605d_8_4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571" name="Google Shape;571;g25713cf605d_8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58cb8f2d87_0_2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582" name="Google Shape;582;g258cb8f2d87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58cb8f2d87_0_2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599" name="Google Shape;599;g258cb8f2d87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58cb8f2d87_0_1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617" name="Google Shape;617;g258cb8f2d87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58d7feb8fe_0_1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637" name="Google Shape;637;g258d7feb8fe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58d7feb8fe_0_1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659" name="Google Shape;659;g258d7feb8fe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58d7feb8fe_0_1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659" name="Google Shape;659;g258d7feb8fe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32613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25713cf605d_8_5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711" name="Google Shape;711;g25713cf605d_8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191" name="Google Shape;1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25713cf605d_8_7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737" name="Google Shape;737;g25713cf605d_8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637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25713cf605d_8_7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737" name="Google Shape;737;g25713cf605d_8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5713cf605d_8_7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786" name="Google Shape;786;g25713cf605d_8_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565305c075_1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794" name="Google Shape;794;g2565305c075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56b07b7a5b_0_25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5" name="Google Shape;615;g256b07b7a5b_0_2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00702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56b07b7a5b_0_25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5" name="Google Shape;615;g256b07b7a5b_0_2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24039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56b07b7a5b_0_25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5" name="Google Shape;615;g256b07b7a5b_0_2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58110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56b07b7a5b_0_25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5" name="Google Shape;615;g256b07b7a5b_0_2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11393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56b07b7a5b_0_25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5" name="Google Shape;615;g256b07b7a5b_0_2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0570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56b07b7a5b_0_25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5" name="Google Shape;615;g256b07b7a5b_0_2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1327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5713cf60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5713cf60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56b07b7a5b_0_25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5" name="Google Shape;615;g256b07b7a5b_0_2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0940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56b07b7a5b_0_25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5" name="Google Shape;615;g256b07b7a5b_0_2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47632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56b07b7a5b_0_25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5" name="Google Shape;615;g256b07b7a5b_0_2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91105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2565305c075_1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839" name="Google Shape;839;g2565305c075_1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56b07b7a5b_0_25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g256b07b7a5b_0_2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258cb8f2d87_0_3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871" name="Google Shape;871;g258cb8f2d87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65305c075_1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213" name="Google Shape;213;g2565305c075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223" name="Google Shape;2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7447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233" name="Google Shape;23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9012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565305c075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2565305c07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" name="Google Shape;17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 dirty="0"/>
          </a:p>
        </p:txBody>
      </p:sp>
      <p:sp>
        <p:nvSpPr>
          <p:cNvPr id="18" name="Google Shape;1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19" name="Google Shape;1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20" name="Google Shape;2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4" name="Google Shape;74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75" name="Google Shape;7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76" name="Google Shape;7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77" name="Google Shape;7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0" name="Google Shape;80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81" name="Google Shape;8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82" name="Google Shape;8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83" name="Google Shape;8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56b07b7a5b_0_2714"/>
          <p:cNvSpPr/>
          <p:nvPr/>
        </p:nvSpPr>
        <p:spPr>
          <a:xfrm>
            <a:off x="6096000" y="167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cxnSp>
        <p:nvCxnSpPr>
          <p:cNvPr id="86" name="Google Shape;86;g256b07b7a5b_0_2714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" name="Google Shape;87;g256b07b7a5b_0_2714"/>
          <p:cNvSpPr txBox="1">
            <a:spLocks noGrp="1"/>
          </p:cNvSpPr>
          <p:nvPr>
            <p:ph type="title"/>
          </p:nvPr>
        </p:nvSpPr>
        <p:spPr>
          <a:xfrm>
            <a:off x="354000" y="1863133"/>
            <a:ext cx="5393700" cy="175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88" name="Google Shape;88;g256b07b7a5b_0_2714"/>
          <p:cNvSpPr txBox="1">
            <a:spLocks noGrp="1"/>
          </p:cNvSpPr>
          <p:nvPr>
            <p:ph type="subTitle" idx="1"/>
          </p:nvPr>
        </p:nvSpPr>
        <p:spPr>
          <a:xfrm>
            <a:off x="354000" y="3647161"/>
            <a:ext cx="5393700" cy="1794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defRPr>
            </a:lvl1pPr>
            <a:lvl2pPr lvl="1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89" name="Google Shape;89;g256b07b7a5b_0_2714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06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defRPr>
            </a:lvl1pPr>
            <a:lvl2pPr marL="914400" lvl="1" indent="-3810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90" name="Google Shape;90;g256b07b7a5b_0_2714"/>
          <p:cNvSpPr txBox="1">
            <a:spLocks noGrp="1"/>
          </p:cNvSpPr>
          <p:nvPr>
            <p:ph type="sldNum" idx="12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6b07b7a5b_0_2804"/>
          <p:cNvSpPr/>
          <p:nvPr/>
        </p:nvSpPr>
        <p:spPr>
          <a:xfrm flipH="1">
            <a:off x="10995300" y="5661233"/>
            <a:ext cx="1196700" cy="11967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97" name="Google Shape;97;g256b07b7a5b_0_2804"/>
          <p:cNvSpPr/>
          <p:nvPr/>
        </p:nvSpPr>
        <p:spPr>
          <a:xfrm flipH="1">
            <a:off x="10995300" y="5661167"/>
            <a:ext cx="1196700" cy="11967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98" name="Google Shape;98;g256b07b7a5b_0_2804"/>
          <p:cNvSpPr txBox="1">
            <a:spLocks noGrp="1"/>
          </p:cNvSpPr>
          <p:nvPr>
            <p:ph type="ctrTitle"/>
          </p:nvPr>
        </p:nvSpPr>
        <p:spPr>
          <a:xfrm>
            <a:off x="520700" y="2425700"/>
            <a:ext cx="10962900" cy="1244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 dirty="0"/>
          </a:p>
        </p:txBody>
      </p:sp>
      <p:sp>
        <p:nvSpPr>
          <p:cNvPr id="99" name="Google Shape;99;g256b07b7a5b_0_2804"/>
          <p:cNvSpPr txBox="1">
            <a:spLocks noGrp="1"/>
          </p:cNvSpPr>
          <p:nvPr>
            <p:ph type="subTitle" idx="1"/>
          </p:nvPr>
        </p:nvSpPr>
        <p:spPr>
          <a:xfrm>
            <a:off x="520700" y="3718840"/>
            <a:ext cx="10962900" cy="57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00" name="Google Shape;100;g256b07b7a5b_0_2804"/>
          <p:cNvSpPr txBox="1">
            <a:spLocks noGrp="1"/>
          </p:cNvSpPr>
          <p:nvPr>
            <p:ph type="sldNum" idx="12"/>
          </p:nvPr>
        </p:nvSpPr>
        <p:spPr>
          <a:xfrm>
            <a:off x="11364722" y="6260831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56b07b7a5b_0_2810"/>
          <p:cNvSpPr txBox="1">
            <a:spLocks noGrp="1"/>
          </p:cNvSpPr>
          <p:nvPr>
            <p:ph type="title"/>
          </p:nvPr>
        </p:nvSpPr>
        <p:spPr>
          <a:xfrm>
            <a:off x="614600" y="2753800"/>
            <a:ext cx="10962900" cy="1350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 dirty="0"/>
          </a:p>
        </p:txBody>
      </p:sp>
      <p:sp>
        <p:nvSpPr>
          <p:cNvPr id="103" name="Google Shape;103;g256b07b7a5b_0_2810"/>
          <p:cNvSpPr txBox="1">
            <a:spLocks noGrp="1"/>
          </p:cNvSpPr>
          <p:nvPr>
            <p:ph type="sldNum" idx="12"/>
          </p:nvPr>
        </p:nvSpPr>
        <p:spPr>
          <a:xfrm>
            <a:off x="11364722" y="6260831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6b07b7a5b_0_2813"/>
          <p:cNvSpPr/>
          <p:nvPr/>
        </p:nvSpPr>
        <p:spPr>
          <a:xfrm rot="10800000" flipH="1">
            <a:off x="0" y="2247900"/>
            <a:ext cx="12192000" cy="4610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106" name="Google Shape;106;g256b07b7a5b_0_2813"/>
          <p:cNvSpPr/>
          <p:nvPr/>
        </p:nvSpPr>
        <p:spPr>
          <a:xfrm>
            <a:off x="0" y="2248000"/>
            <a:ext cx="12192000" cy="1449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107" name="Google Shape;107;g256b07b7a5b_0_2813"/>
          <p:cNvSpPr txBox="1">
            <a:spLocks noGrp="1"/>
          </p:cNvSpPr>
          <p:nvPr>
            <p:ph type="title"/>
          </p:nvPr>
        </p:nvSpPr>
        <p:spPr>
          <a:xfrm>
            <a:off x="629200" y="984967"/>
            <a:ext cx="10962900" cy="1023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9pPr>
          </a:lstStyle>
          <a:p>
            <a:endParaRPr dirty="0"/>
          </a:p>
        </p:txBody>
      </p:sp>
      <p:sp>
        <p:nvSpPr>
          <p:cNvPr id="108" name="Google Shape;108;g256b07b7a5b_0_2813"/>
          <p:cNvSpPr txBox="1">
            <a:spLocks noGrp="1"/>
          </p:cNvSpPr>
          <p:nvPr>
            <p:ph type="body" idx="1"/>
          </p:nvPr>
        </p:nvSpPr>
        <p:spPr>
          <a:xfrm>
            <a:off x="629200" y="2558767"/>
            <a:ext cx="10962900" cy="361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defRPr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 dirty="0"/>
          </a:p>
        </p:txBody>
      </p:sp>
      <p:sp>
        <p:nvSpPr>
          <p:cNvPr id="109" name="Google Shape;109;g256b07b7a5b_0_2813"/>
          <p:cNvSpPr txBox="1">
            <a:spLocks noGrp="1"/>
          </p:cNvSpPr>
          <p:nvPr>
            <p:ph type="sldNum" idx="12"/>
          </p:nvPr>
        </p:nvSpPr>
        <p:spPr>
          <a:xfrm>
            <a:off x="11364722" y="6260831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56b07b7a5b_0_2819"/>
          <p:cNvSpPr/>
          <p:nvPr/>
        </p:nvSpPr>
        <p:spPr>
          <a:xfrm rot="10800000" flipH="1">
            <a:off x="0" y="2247900"/>
            <a:ext cx="12192000" cy="4610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112" name="Google Shape;112;g256b07b7a5b_0_2819"/>
          <p:cNvSpPr/>
          <p:nvPr/>
        </p:nvSpPr>
        <p:spPr>
          <a:xfrm>
            <a:off x="0" y="2248000"/>
            <a:ext cx="12192000" cy="1449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113" name="Google Shape;113;g256b07b7a5b_0_2819"/>
          <p:cNvSpPr txBox="1">
            <a:spLocks noGrp="1"/>
          </p:cNvSpPr>
          <p:nvPr>
            <p:ph type="title"/>
          </p:nvPr>
        </p:nvSpPr>
        <p:spPr>
          <a:xfrm>
            <a:off x="629200" y="984967"/>
            <a:ext cx="10962900" cy="1023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9pPr>
          </a:lstStyle>
          <a:p>
            <a:endParaRPr dirty="0"/>
          </a:p>
        </p:txBody>
      </p:sp>
      <p:sp>
        <p:nvSpPr>
          <p:cNvPr id="114" name="Google Shape;114;g256b07b7a5b_0_2819"/>
          <p:cNvSpPr txBox="1">
            <a:spLocks noGrp="1"/>
          </p:cNvSpPr>
          <p:nvPr>
            <p:ph type="body" idx="1"/>
          </p:nvPr>
        </p:nvSpPr>
        <p:spPr>
          <a:xfrm>
            <a:off x="629200" y="2558767"/>
            <a:ext cx="5333100" cy="361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defRPr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115" name="Google Shape;115;g256b07b7a5b_0_2819"/>
          <p:cNvSpPr txBox="1">
            <a:spLocks noGrp="1"/>
          </p:cNvSpPr>
          <p:nvPr>
            <p:ph type="body" idx="2"/>
          </p:nvPr>
        </p:nvSpPr>
        <p:spPr>
          <a:xfrm>
            <a:off x="6259000" y="2558767"/>
            <a:ext cx="5333100" cy="361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defRPr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116" name="Google Shape;116;g256b07b7a5b_0_2819"/>
          <p:cNvSpPr txBox="1">
            <a:spLocks noGrp="1"/>
          </p:cNvSpPr>
          <p:nvPr>
            <p:ph type="sldNum" idx="12"/>
          </p:nvPr>
        </p:nvSpPr>
        <p:spPr>
          <a:xfrm>
            <a:off x="11364722" y="6260831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56b07b7a5b_0_2826"/>
          <p:cNvSpPr/>
          <p:nvPr/>
        </p:nvSpPr>
        <p:spPr>
          <a:xfrm rot="10800000" flipH="1">
            <a:off x="0" y="875100"/>
            <a:ext cx="12192000" cy="5982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119" name="Google Shape;119;g256b07b7a5b_0_2826"/>
          <p:cNvSpPr/>
          <p:nvPr/>
        </p:nvSpPr>
        <p:spPr>
          <a:xfrm>
            <a:off x="0" y="875133"/>
            <a:ext cx="12192000" cy="1449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120" name="Google Shape;120;g256b07b7a5b_0_2826"/>
          <p:cNvSpPr txBox="1">
            <a:spLocks noGrp="1"/>
          </p:cNvSpPr>
          <p:nvPr>
            <p:ph type="title"/>
          </p:nvPr>
        </p:nvSpPr>
        <p:spPr>
          <a:xfrm>
            <a:off x="131000" y="21800"/>
            <a:ext cx="11768700" cy="803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121" name="Google Shape;121;g256b07b7a5b_0_2826"/>
          <p:cNvSpPr txBox="1">
            <a:spLocks noGrp="1"/>
          </p:cNvSpPr>
          <p:nvPr>
            <p:ph type="sldNum" idx="12"/>
          </p:nvPr>
        </p:nvSpPr>
        <p:spPr>
          <a:xfrm>
            <a:off x="11364722" y="6260831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56b07b7a5b_0_2831"/>
          <p:cNvSpPr txBox="1"/>
          <p:nvPr/>
        </p:nvSpPr>
        <p:spPr>
          <a:xfrm rot="10800000" flipH="1">
            <a:off x="4368800" y="33"/>
            <a:ext cx="78231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124" name="Google Shape;124;g256b07b7a5b_0_2831"/>
          <p:cNvSpPr/>
          <p:nvPr/>
        </p:nvSpPr>
        <p:spPr>
          <a:xfrm rot="-5400000">
            <a:off x="1012250" y="3356550"/>
            <a:ext cx="6858000" cy="1449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125" name="Google Shape;125;g256b07b7a5b_0_2831"/>
          <p:cNvSpPr txBox="1">
            <a:spLocks noGrp="1"/>
          </p:cNvSpPr>
          <p:nvPr>
            <p:ph type="title"/>
          </p:nvPr>
        </p:nvSpPr>
        <p:spPr>
          <a:xfrm>
            <a:off x="301437" y="477067"/>
            <a:ext cx="3744000" cy="1271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 dirty="0"/>
          </a:p>
        </p:txBody>
      </p:sp>
      <p:sp>
        <p:nvSpPr>
          <p:cNvPr id="126" name="Google Shape;126;g256b07b7a5b_0_2831"/>
          <p:cNvSpPr txBox="1">
            <a:spLocks noGrp="1"/>
          </p:cNvSpPr>
          <p:nvPr>
            <p:ph type="body" idx="1"/>
          </p:nvPr>
        </p:nvSpPr>
        <p:spPr>
          <a:xfrm>
            <a:off x="301433" y="1954400"/>
            <a:ext cx="3744000" cy="421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defRPr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27" name="Google Shape;127;g256b07b7a5b_0_2831"/>
          <p:cNvSpPr txBox="1">
            <a:spLocks noGrp="1"/>
          </p:cNvSpPr>
          <p:nvPr>
            <p:ph type="sldNum" idx="12"/>
          </p:nvPr>
        </p:nvSpPr>
        <p:spPr>
          <a:xfrm>
            <a:off x="11364722" y="6260831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56b07b7a5b_0_2837"/>
          <p:cNvSpPr txBox="1">
            <a:spLocks noGrp="1"/>
          </p:cNvSpPr>
          <p:nvPr>
            <p:ph type="title"/>
          </p:nvPr>
        </p:nvSpPr>
        <p:spPr>
          <a:xfrm>
            <a:off x="653667" y="651000"/>
            <a:ext cx="83028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 dirty="0"/>
          </a:p>
        </p:txBody>
      </p:sp>
      <p:sp>
        <p:nvSpPr>
          <p:cNvPr id="130" name="Google Shape;130;g256b07b7a5b_0_2837"/>
          <p:cNvSpPr txBox="1">
            <a:spLocks noGrp="1"/>
          </p:cNvSpPr>
          <p:nvPr>
            <p:ph type="sldNum" idx="12"/>
          </p:nvPr>
        </p:nvSpPr>
        <p:spPr>
          <a:xfrm>
            <a:off x="11364722" y="6260831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4" name="Google Shape;2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25" name="Google Shape;2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26" name="Google Shape;2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6b07b7a5b_0_2840"/>
          <p:cNvSpPr/>
          <p:nvPr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133" name="Google Shape;133;g256b07b7a5b_0_2840"/>
          <p:cNvSpPr/>
          <p:nvPr/>
        </p:nvSpPr>
        <p:spPr>
          <a:xfrm rot="5400000">
            <a:off x="2595233" y="3356900"/>
            <a:ext cx="6857100" cy="1449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134" name="Google Shape;134;g256b07b7a5b_0_2840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135" name="Google Shape;135;g256b07b7a5b_0_2840"/>
          <p:cNvSpPr txBox="1">
            <a:spLocks noGrp="1"/>
          </p:cNvSpPr>
          <p:nvPr>
            <p:ph type="subTitle" idx="1"/>
          </p:nvPr>
        </p:nvSpPr>
        <p:spPr>
          <a:xfrm>
            <a:off x="354000" y="3705956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36" name="Google Shape;136;g256b07b7a5b_0_2840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defRPr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37" name="Google Shape;137;g256b07b7a5b_0_2840"/>
          <p:cNvSpPr txBox="1">
            <a:spLocks noGrp="1"/>
          </p:cNvSpPr>
          <p:nvPr>
            <p:ph type="sldNum" idx="12"/>
          </p:nvPr>
        </p:nvSpPr>
        <p:spPr>
          <a:xfrm>
            <a:off x="11364722" y="6260831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56b07b7a5b_0_2847"/>
          <p:cNvSpPr txBox="1"/>
          <p:nvPr/>
        </p:nvSpPr>
        <p:spPr>
          <a:xfrm rot="10800000" flipH="1">
            <a:off x="0" y="-100"/>
            <a:ext cx="12192000" cy="626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140" name="Google Shape;140;g256b07b7a5b_0_2847"/>
          <p:cNvSpPr/>
          <p:nvPr/>
        </p:nvSpPr>
        <p:spPr>
          <a:xfrm rot="10800000" flipH="1">
            <a:off x="0" y="6163733"/>
            <a:ext cx="12192000" cy="98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141" name="Google Shape;141;g256b07b7a5b_0_2847"/>
          <p:cNvSpPr txBox="1">
            <a:spLocks noGrp="1"/>
          </p:cNvSpPr>
          <p:nvPr>
            <p:ph type="body" idx="1"/>
          </p:nvPr>
        </p:nvSpPr>
        <p:spPr>
          <a:xfrm>
            <a:off x="76200" y="6262433"/>
            <a:ext cx="11175900" cy="595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defRPr>
            </a:lvl1pPr>
          </a:lstStyle>
          <a:p>
            <a:endParaRPr dirty="0"/>
          </a:p>
        </p:txBody>
      </p:sp>
      <p:sp>
        <p:nvSpPr>
          <p:cNvPr id="142" name="Google Shape;142;g256b07b7a5b_0_2847"/>
          <p:cNvSpPr txBox="1">
            <a:spLocks noGrp="1"/>
          </p:cNvSpPr>
          <p:nvPr>
            <p:ph type="sldNum" idx="12"/>
          </p:nvPr>
        </p:nvSpPr>
        <p:spPr>
          <a:xfrm>
            <a:off x="11364722" y="6260831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56b07b7a5b_0_2852"/>
          <p:cNvSpPr txBox="1">
            <a:spLocks noGrp="1"/>
          </p:cNvSpPr>
          <p:nvPr>
            <p:ph type="title" hasCustomPrompt="1"/>
          </p:nvPr>
        </p:nvSpPr>
        <p:spPr>
          <a:xfrm>
            <a:off x="634000" y="1678033"/>
            <a:ext cx="109629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0"/>
              <a:buNone/>
              <a:defRPr sz="16000">
                <a:solidFill>
                  <a:schemeClr val="dk2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0"/>
              <a:buNone/>
              <a:defRPr sz="1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0"/>
              <a:buNone/>
              <a:defRPr sz="1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0"/>
              <a:buNone/>
              <a:defRPr sz="1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0"/>
              <a:buNone/>
              <a:defRPr sz="1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0"/>
              <a:buNone/>
              <a:defRPr sz="1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0"/>
              <a:buNone/>
              <a:defRPr sz="1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0"/>
              <a:buNone/>
              <a:defRPr sz="1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0"/>
              <a:buNone/>
              <a:defRPr sz="16000">
                <a:solidFill>
                  <a:schemeClr val="dk2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145" name="Google Shape;145;g256b07b7a5b_0_2852"/>
          <p:cNvSpPr txBox="1">
            <a:spLocks noGrp="1"/>
          </p:cNvSpPr>
          <p:nvPr>
            <p:ph type="body" idx="1"/>
          </p:nvPr>
        </p:nvSpPr>
        <p:spPr>
          <a:xfrm>
            <a:off x="634000" y="4406167"/>
            <a:ext cx="109629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defRPr>
            </a:lvl1pPr>
            <a:lvl2pPr marL="914400" lvl="1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 dirty="0"/>
          </a:p>
        </p:txBody>
      </p:sp>
      <p:sp>
        <p:nvSpPr>
          <p:cNvPr id="146" name="Google Shape;146;g256b07b7a5b_0_2852"/>
          <p:cNvSpPr txBox="1">
            <a:spLocks noGrp="1"/>
          </p:cNvSpPr>
          <p:nvPr>
            <p:ph type="sldNum" idx="12"/>
          </p:nvPr>
        </p:nvSpPr>
        <p:spPr>
          <a:xfrm>
            <a:off x="11364722" y="6260831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56b07b7a5b_0_2856"/>
          <p:cNvSpPr txBox="1">
            <a:spLocks noGrp="1"/>
          </p:cNvSpPr>
          <p:nvPr>
            <p:ph type="sldNum" idx="12"/>
          </p:nvPr>
        </p:nvSpPr>
        <p:spPr>
          <a:xfrm>
            <a:off x="11364722" y="6260831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0" name="Google Shape;30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31" name="Google Shape;31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32" name="Google Shape;3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6" name="Google Shape;36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7" name="Google Shape;3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38" name="Google Shape;3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39" name="Google Shape;3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2" name="Google Shape;42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43" name="Google Shape;43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4" name="Google Shape;44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45" name="Google Shape;45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6" name="Google Shape;4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47" name="Google Shape;4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48" name="Google Shape;4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1" name="Google Shape;5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52" name="Google Shape;5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53" name="Google Shape;5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56" name="Google Shape;5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57" name="Google Shape;5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0" name="Google Shape;60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 dirty="0"/>
          </a:p>
        </p:txBody>
      </p:sp>
      <p:sp>
        <p:nvSpPr>
          <p:cNvPr id="61" name="Google Shape;61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 dirty="0"/>
          </a:p>
        </p:txBody>
      </p:sp>
      <p:sp>
        <p:nvSpPr>
          <p:cNvPr id="62" name="Google Shape;6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63" name="Google Shape;6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64" name="Google Shape;6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7" name="Google Shape;67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 dirty="0"/>
          </a:p>
        </p:txBody>
      </p:sp>
      <p:sp>
        <p:nvSpPr>
          <p:cNvPr id="69" name="Google Shape;69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70" name="Google Shape;70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71" name="Google Shape;71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ko-KR" altLang="en-US" dirty="0"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ko-KR" altLang="en-US" dirty="0"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56b07b7a5b_0_2800"/>
          <p:cNvSpPr txBox="1">
            <a:spLocks noGrp="1"/>
          </p:cNvSpPr>
          <p:nvPr>
            <p:ph type="title"/>
          </p:nvPr>
        </p:nvSpPr>
        <p:spPr>
          <a:xfrm>
            <a:off x="629200" y="984967"/>
            <a:ext cx="109629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Roboto"/>
              <a:buNone/>
              <a:defRPr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Roboto"/>
              <a:buNone/>
              <a:defRPr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Roboto"/>
              <a:buNone/>
              <a:defRPr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Roboto"/>
              <a:buNone/>
              <a:defRPr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Roboto"/>
              <a:buNone/>
              <a:defRPr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Roboto"/>
              <a:buNone/>
              <a:defRPr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Roboto"/>
              <a:buNone/>
              <a:defRPr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Roboto"/>
              <a:buNone/>
              <a:defRPr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Roboto"/>
              <a:buNone/>
              <a:defRPr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93" name="Google Shape;93;g256b07b7a5b_0_2800"/>
          <p:cNvSpPr txBox="1">
            <a:spLocks noGrp="1"/>
          </p:cNvSpPr>
          <p:nvPr>
            <p:ph type="body" idx="1"/>
          </p:nvPr>
        </p:nvSpPr>
        <p:spPr>
          <a:xfrm>
            <a:off x="629200" y="2558767"/>
            <a:ext cx="10962900" cy="36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"/>
              <a:buChar char="●"/>
              <a:defRPr sz="2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Roboto"/>
              <a:buChar char="○"/>
              <a:defRPr sz="1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Roboto"/>
              <a:buChar char="■"/>
              <a:defRPr sz="1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Roboto"/>
              <a:buChar char="●"/>
              <a:defRPr sz="1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Roboto"/>
              <a:buChar char="○"/>
              <a:defRPr sz="1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Roboto"/>
              <a:buChar char="■"/>
              <a:defRPr sz="1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Roboto"/>
              <a:buChar char="●"/>
              <a:defRPr sz="1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Roboto"/>
              <a:buChar char="○"/>
              <a:defRPr sz="1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925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2"/>
              </a:buClr>
              <a:buSzPts val="1900"/>
              <a:buFont typeface="Roboto"/>
              <a:buChar char="■"/>
              <a:defRPr sz="1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94" name="Google Shape;94;g256b07b7a5b_0_2800"/>
          <p:cNvSpPr txBox="1">
            <a:spLocks noGrp="1"/>
          </p:cNvSpPr>
          <p:nvPr>
            <p:ph type="sldNum" idx="12"/>
          </p:nvPr>
        </p:nvSpPr>
        <p:spPr>
          <a:xfrm>
            <a:off x="11364722" y="626083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buNone/>
              <a:defRPr sz="1300">
                <a:solidFill>
                  <a:schemeClr val="lt2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배달의민족 한나는 열한살 OTF" panose="020B0600000101010101" pitchFamily="34" charset="-127"/>
                <a:sym typeface="Roboto"/>
              </a:defRPr>
            </a:lvl1pPr>
            <a:lvl2pPr lvl="1" algn="r" rtl="0">
              <a:buNone/>
              <a:defRPr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logopng.com/dall-e-logo-png" TargetMode="External"/><Relationship Id="rId3" Type="http://schemas.openxmlformats.org/officeDocument/2006/relationships/image" Target="../media/image2.jpg"/><Relationship Id="rId7" Type="http://schemas.openxmlformats.org/officeDocument/2006/relationships/hyperlink" Target="https://www.howtogeek.com/880598/what-is-google-bard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hyperlink" Target="https://freelogopng.com/chatgpt-logo-png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2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HYOJUNG08/kyowon_ai.git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6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lay.google.com/store/search?q=Korean&amp;c=apps&amp;hl=en&amp;gl=US" TargetMode="External"/><Relationship Id="rId4" Type="http://schemas.openxmlformats.org/officeDocument/2006/relationships/hyperlink" Target="https://play.google.com/store/search?q=%EC%98%81%EC%96%B4&amp;c=apps&amp;hl=en&amp;gl=US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futurechosun.com/archives/63974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hyperlink" Target="https://www.moe.go.kr/boardCnts/viewRenew.do?boardID=350&amp;boardSeq=93469&amp;lev=0&amp;searchType=null&amp;statusYN=W&amp;page=1&amp;s=moe&amp;m=0309&amp;opType=N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joongang.co.kr/article/25108135#home" TargetMode="External"/><Relationship Id="rId5" Type="http://schemas.openxmlformats.org/officeDocument/2006/relationships/hyperlink" Target="https://www.donga.com/news/Inter/article/all/20230120/117527874/1" TargetMode="External"/><Relationship Id="rId4" Type="http://schemas.openxmlformats.org/officeDocument/2006/relationships/hyperlink" Target="https://www.mk.co.kr/news/society/10383733" TargetMode="External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g2565305c075_1_25"/>
          <p:cNvGrpSpPr/>
          <p:nvPr/>
        </p:nvGrpSpPr>
        <p:grpSpPr>
          <a:xfrm>
            <a:off x="-27292" y="0"/>
            <a:ext cx="12219300" cy="6858000"/>
            <a:chOff x="-27292" y="0"/>
            <a:chExt cx="12219300" cy="6858000"/>
          </a:xfrm>
        </p:grpSpPr>
        <p:pic>
          <p:nvPicPr>
            <p:cNvPr id="154" name="Google Shape;154;g2565305c075_1_25" descr="스크린샷, 그래픽 디자인, 그래픽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7292" y="4303059"/>
              <a:ext cx="12219294" cy="25549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g2565305c075_1_25"/>
            <p:cNvSpPr/>
            <p:nvPr/>
          </p:nvSpPr>
          <p:spPr>
            <a:xfrm>
              <a:off x="-27292" y="0"/>
              <a:ext cx="12219300" cy="4303200"/>
            </a:xfrm>
            <a:prstGeom prst="rect">
              <a:avLst/>
            </a:prstGeom>
            <a:solidFill>
              <a:srgbClr val="F0EDF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endParaRPr>
            </a:p>
          </p:txBody>
        </p:sp>
      </p:grpSp>
      <p:sp>
        <p:nvSpPr>
          <p:cNvPr id="156" name="Google Shape;156;g2565305c075_1_25"/>
          <p:cNvSpPr txBox="1"/>
          <p:nvPr/>
        </p:nvSpPr>
        <p:spPr>
          <a:xfrm>
            <a:off x="3547389" y="5349572"/>
            <a:ext cx="5097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 err="1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HYPE연어</a:t>
            </a: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cxnSp>
        <p:nvCxnSpPr>
          <p:cNvPr id="157" name="Google Shape;157;g2565305c075_1_25"/>
          <p:cNvCxnSpPr/>
          <p:nvPr/>
        </p:nvCxnSpPr>
        <p:spPr>
          <a:xfrm>
            <a:off x="5430644" y="4871184"/>
            <a:ext cx="1293600" cy="0"/>
          </a:xfrm>
          <a:prstGeom prst="straightConnector1">
            <a:avLst/>
          </a:prstGeom>
          <a:noFill/>
          <a:ln w="76200" cap="flat" cmpd="sng">
            <a:solidFill>
              <a:srgbClr val="0F429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8" name="Google Shape;158;g2565305c075_1_25"/>
          <p:cNvSpPr txBox="1"/>
          <p:nvPr/>
        </p:nvSpPr>
        <p:spPr>
          <a:xfrm>
            <a:off x="2001653" y="2613150"/>
            <a:ext cx="8151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 dirty="0" err="1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AI야어여</a:t>
            </a:r>
            <a:endParaRPr sz="1500" b="1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159" name="Google Shape;159;g2565305c075_1_25"/>
          <p:cNvSpPr txBox="1"/>
          <p:nvPr/>
        </p:nvSpPr>
        <p:spPr>
          <a:xfrm>
            <a:off x="182876" y="193050"/>
            <a:ext cx="4606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제 2회 교원그룹 AI </a:t>
            </a:r>
            <a:r>
              <a:rPr lang="ko-KR" sz="2300" b="1" dirty="0" err="1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챌린지</a:t>
            </a:r>
            <a:r>
              <a:rPr lang="ko-KR" sz="23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생성 AI 기반 </a:t>
            </a:r>
            <a:r>
              <a:rPr lang="ko-KR" sz="2300" b="1" dirty="0" err="1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에듀테크</a:t>
            </a:r>
            <a:r>
              <a:rPr lang="ko-KR" sz="23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사업 제안 대회</a:t>
            </a:r>
            <a:endParaRPr sz="2100" b="1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g22eb0fc96bd_0_0" descr="컴퓨터, 장난감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5765" y="0"/>
            <a:ext cx="2226235" cy="143115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22eb0fc96bd_0_0"/>
          <p:cNvSpPr/>
          <p:nvPr/>
        </p:nvSpPr>
        <p:spPr>
          <a:xfrm>
            <a:off x="0" y="0"/>
            <a:ext cx="9965700" cy="1431300"/>
          </a:xfrm>
          <a:prstGeom prst="rect">
            <a:avLst/>
          </a:prstGeom>
          <a:solidFill>
            <a:srgbClr val="F0ED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258" name="Google Shape;258;g22eb0fc96bd_0_0"/>
          <p:cNvSpPr txBox="1"/>
          <p:nvPr/>
        </p:nvSpPr>
        <p:spPr>
          <a:xfrm>
            <a:off x="373797" y="484750"/>
            <a:ext cx="28053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&gt;&gt; </a:t>
            </a: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sym typeface="Arial"/>
              </a:rPr>
              <a:t>문제점</a:t>
            </a:r>
            <a:endParaRPr sz="3200" b="1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sym typeface="Arial"/>
            </a:endParaRPr>
          </a:p>
        </p:txBody>
      </p:sp>
      <p:grpSp>
        <p:nvGrpSpPr>
          <p:cNvPr id="259" name="Google Shape;259;g22eb0fc96bd_0_0"/>
          <p:cNvGrpSpPr/>
          <p:nvPr/>
        </p:nvGrpSpPr>
        <p:grpSpPr>
          <a:xfrm>
            <a:off x="614946" y="1903159"/>
            <a:ext cx="3554193" cy="4539610"/>
            <a:chOff x="437825" y="1568589"/>
            <a:chExt cx="2685450" cy="3086700"/>
          </a:xfrm>
        </p:grpSpPr>
        <p:sp>
          <p:nvSpPr>
            <p:cNvPr id="260" name="Google Shape;260;g22eb0fc96bd_0_0"/>
            <p:cNvSpPr/>
            <p:nvPr/>
          </p:nvSpPr>
          <p:spPr>
            <a:xfrm>
              <a:off x="440075" y="1568589"/>
              <a:ext cx="2683200" cy="3086700"/>
            </a:xfrm>
            <a:prstGeom prst="rect">
              <a:avLst/>
            </a:prstGeom>
            <a:noFill/>
            <a:ln w="9525" cap="flat" cmpd="sng">
              <a:solidFill>
                <a:srgbClr val="F4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endParaRPr>
            </a:p>
          </p:txBody>
        </p:sp>
        <p:sp>
          <p:nvSpPr>
            <p:cNvPr id="261" name="Google Shape;261;g22eb0fc96bd_0_0"/>
            <p:cNvSpPr txBox="1"/>
            <p:nvPr/>
          </p:nvSpPr>
          <p:spPr>
            <a:xfrm>
              <a:off x="437825" y="1568589"/>
              <a:ext cx="2683200" cy="411900"/>
            </a:xfrm>
            <a:prstGeom prst="rect">
              <a:avLst/>
            </a:prstGeom>
            <a:solidFill>
              <a:srgbClr val="E6B8AF"/>
            </a:solidFill>
            <a:ln w="9525" cap="flat" cmpd="sng">
              <a:solidFill>
                <a:srgbClr val="F4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endParaRPr>
            </a:p>
          </p:txBody>
        </p:sp>
      </p:grpSp>
      <p:sp>
        <p:nvSpPr>
          <p:cNvPr id="262" name="Google Shape;262;g22eb0fc96bd_0_0"/>
          <p:cNvSpPr txBox="1"/>
          <p:nvPr/>
        </p:nvSpPr>
        <p:spPr>
          <a:xfrm>
            <a:off x="748349" y="1903150"/>
            <a:ext cx="32874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부족한 한국어 교육 플랫폼</a:t>
            </a:r>
            <a:endParaRPr sz="2000" b="1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grpSp>
        <p:nvGrpSpPr>
          <p:cNvPr id="264" name="Google Shape;264;g22eb0fc96bd_0_0"/>
          <p:cNvGrpSpPr/>
          <p:nvPr/>
        </p:nvGrpSpPr>
        <p:grpSpPr>
          <a:xfrm>
            <a:off x="4310919" y="1903159"/>
            <a:ext cx="3551215" cy="4539610"/>
            <a:chOff x="3230400" y="1568589"/>
            <a:chExt cx="2683200" cy="3086700"/>
          </a:xfrm>
        </p:grpSpPr>
        <p:sp>
          <p:nvSpPr>
            <p:cNvPr id="265" name="Google Shape;265;g22eb0fc96bd_0_0"/>
            <p:cNvSpPr/>
            <p:nvPr/>
          </p:nvSpPr>
          <p:spPr>
            <a:xfrm>
              <a:off x="3230400" y="1568589"/>
              <a:ext cx="2683200" cy="3086700"/>
            </a:xfrm>
            <a:prstGeom prst="rect">
              <a:avLst/>
            </a:prstGeom>
            <a:noFill/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endParaRPr>
            </a:p>
          </p:txBody>
        </p:sp>
        <p:sp>
          <p:nvSpPr>
            <p:cNvPr id="266" name="Google Shape;266;g22eb0fc96bd_0_0"/>
            <p:cNvSpPr txBox="1"/>
            <p:nvPr/>
          </p:nvSpPr>
          <p:spPr>
            <a:xfrm>
              <a:off x="3230400" y="1568600"/>
              <a:ext cx="2683200" cy="411900"/>
            </a:xfrm>
            <a:prstGeom prst="rect">
              <a:avLst/>
            </a:prstGeom>
            <a:solidFill>
              <a:srgbClr val="FFE599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endParaRPr>
            </a:p>
          </p:txBody>
        </p:sp>
      </p:grpSp>
      <p:sp>
        <p:nvSpPr>
          <p:cNvPr id="267" name="Google Shape;267;g22eb0fc96bd_0_0"/>
          <p:cNvSpPr txBox="1"/>
          <p:nvPr/>
        </p:nvSpPr>
        <p:spPr>
          <a:xfrm>
            <a:off x="4444332" y="1903150"/>
            <a:ext cx="32874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ko-KR" altLang="en-US" sz="23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높은 제작 비용</a:t>
            </a:r>
          </a:p>
        </p:txBody>
      </p:sp>
      <p:sp>
        <p:nvSpPr>
          <p:cNvPr id="268" name="Google Shape;268;g22eb0fc96bd_0_0"/>
          <p:cNvSpPr txBox="1"/>
          <p:nvPr/>
        </p:nvSpPr>
        <p:spPr>
          <a:xfrm>
            <a:off x="4406227" y="2671902"/>
            <a:ext cx="3473117" cy="37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ko-KR" sz="2000" dirty="0">
                <a:solidFill>
                  <a:schemeClr val="tx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사람이 만드는 한국어 학습 자료는 생성형 </a:t>
            </a:r>
            <a:r>
              <a:rPr lang="ko-KR" sz="2000" dirty="0" err="1">
                <a:solidFill>
                  <a:schemeClr val="tx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AI가</a:t>
            </a:r>
            <a:r>
              <a:rPr lang="ko-KR" sz="2000" dirty="0">
                <a:solidFill>
                  <a:schemeClr val="tx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 만드는 것에 비해 노동력과 경제적 비용이 큼.</a:t>
            </a:r>
            <a:endParaRPr sz="2000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69" name="Google Shape;269;g22eb0fc96bd_0_0"/>
          <p:cNvGrpSpPr/>
          <p:nvPr/>
        </p:nvGrpSpPr>
        <p:grpSpPr>
          <a:xfrm>
            <a:off x="8006892" y="1903159"/>
            <a:ext cx="3554193" cy="4539610"/>
            <a:chOff x="6022975" y="1568589"/>
            <a:chExt cx="2685450" cy="3086700"/>
          </a:xfrm>
        </p:grpSpPr>
        <p:sp>
          <p:nvSpPr>
            <p:cNvPr id="270" name="Google Shape;270;g22eb0fc96bd_0_0"/>
            <p:cNvSpPr/>
            <p:nvPr/>
          </p:nvSpPr>
          <p:spPr>
            <a:xfrm>
              <a:off x="6022975" y="1568589"/>
              <a:ext cx="2683200" cy="3086700"/>
            </a:xfrm>
            <a:prstGeom prst="rect">
              <a:avLst/>
            </a:prstGeom>
            <a:noFill/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endParaRPr>
            </a:p>
          </p:txBody>
        </p:sp>
        <p:sp>
          <p:nvSpPr>
            <p:cNvPr id="271" name="Google Shape;271;g22eb0fc96bd_0_0"/>
            <p:cNvSpPr txBox="1"/>
            <p:nvPr/>
          </p:nvSpPr>
          <p:spPr>
            <a:xfrm>
              <a:off x="6025225" y="1568600"/>
              <a:ext cx="2683200" cy="4119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300" b="1" dirty="0">
                  <a:solidFill>
                    <a:srgbClr val="0F429D"/>
                  </a:solidFill>
                  <a:latin typeface="배달의민족 한나는 열한살 OTF" panose="020B0600000101010101" pitchFamily="34" charset="-127"/>
                  <a:ea typeface="배달의민족 한나는 열한살 OTF" panose="020B0600000101010101" pitchFamily="34" charset="-127"/>
                </a:rPr>
                <a:t>영어권 사용자 중심</a:t>
              </a:r>
              <a:endParaRPr sz="23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endParaRPr>
            </a:p>
          </p:txBody>
        </p:sp>
      </p:grpSp>
      <p:sp>
        <p:nvSpPr>
          <p:cNvPr id="272" name="Google Shape;272;g22eb0fc96bd_0_0"/>
          <p:cNvSpPr txBox="1"/>
          <p:nvPr/>
        </p:nvSpPr>
        <p:spPr>
          <a:xfrm>
            <a:off x="8143289" y="1297150"/>
            <a:ext cx="32874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3" name="Google Shape;273;g22eb0fc96bd_0_0"/>
          <p:cNvSpPr txBox="1"/>
          <p:nvPr/>
        </p:nvSpPr>
        <p:spPr>
          <a:xfrm>
            <a:off x="8059236" y="2671902"/>
            <a:ext cx="3458854" cy="37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ko-KR" sz="2000" dirty="0">
                <a:solidFill>
                  <a:schemeClr val="tx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대부분의 온라인 한국어 교육 플랫폼이 영어권 사용자에 맞춰져 있어 </a:t>
            </a:r>
            <a:r>
              <a:rPr lang="ko-KR" altLang="en-US" sz="2000" dirty="0">
                <a:solidFill>
                  <a:schemeClr val="tx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비영어권이나 다양한 연령대 사용자에게 불편함이 있음</a:t>
            </a:r>
            <a:r>
              <a:rPr lang="en-US" altLang="ko-KR" sz="2000" dirty="0">
                <a:solidFill>
                  <a:schemeClr val="tx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.</a:t>
            </a:r>
            <a:endParaRPr sz="2000" dirty="0">
              <a:solidFill>
                <a:schemeClr val="tx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2" name="Google Shape;268;g22eb0fc96bd_0_0">
            <a:extLst>
              <a:ext uri="{FF2B5EF4-FFF2-40B4-BE49-F238E27FC236}">
                <a16:creationId xmlns:a16="http://schemas.microsoft.com/office/drawing/2014/main" id="{FB717307-3AED-FCE4-89E8-7B83A40B121A}"/>
              </a:ext>
            </a:extLst>
          </p:cNvPr>
          <p:cNvSpPr txBox="1"/>
          <p:nvPr/>
        </p:nvSpPr>
        <p:spPr>
          <a:xfrm>
            <a:off x="682271" y="2671902"/>
            <a:ext cx="3499468" cy="37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다양한 경로를 통해 유입된 한국어 학습 수요를 한국어 온라인 교육 플랫폼은 아직 따라잡지 못하고 있음</a:t>
            </a:r>
            <a:r>
              <a:rPr lang="en-US" altLang="ko-KR" sz="20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.</a:t>
            </a:r>
            <a:endParaRPr lang="ko-KR" altLang="en-US" sz="20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g2565305c075_1_76"/>
          <p:cNvGrpSpPr/>
          <p:nvPr/>
        </p:nvGrpSpPr>
        <p:grpSpPr>
          <a:xfrm>
            <a:off x="-27292" y="0"/>
            <a:ext cx="12219300" cy="6858000"/>
            <a:chOff x="-27292" y="0"/>
            <a:chExt cx="12219300" cy="6858000"/>
          </a:xfrm>
        </p:grpSpPr>
        <p:pic>
          <p:nvPicPr>
            <p:cNvPr id="279" name="Google Shape;279;g2565305c075_1_76" descr="스크린샷, 그래픽 디자인, 그래픽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7292" y="4303059"/>
              <a:ext cx="12219294" cy="25549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0" name="Google Shape;280;g2565305c075_1_76"/>
            <p:cNvSpPr/>
            <p:nvPr/>
          </p:nvSpPr>
          <p:spPr>
            <a:xfrm>
              <a:off x="-27292" y="0"/>
              <a:ext cx="12219300" cy="4303200"/>
            </a:xfrm>
            <a:prstGeom prst="rect">
              <a:avLst/>
            </a:prstGeom>
            <a:solidFill>
              <a:srgbClr val="F0EDF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endParaRPr>
            </a:p>
          </p:txBody>
        </p:sp>
      </p:grpSp>
      <p:sp>
        <p:nvSpPr>
          <p:cNvPr id="281" name="Google Shape;281;g2565305c075_1_76"/>
          <p:cNvSpPr txBox="1"/>
          <p:nvPr/>
        </p:nvSpPr>
        <p:spPr>
          <a:xfrm>
            <a:off x="3547389" y="5349572"/>
            <a:ext cx="5097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상세 설명</a:t>
            </a: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cxnSp>
        <p:nvCxnSpPr>
          <p:cNvPr id="282" name="Google Shape;282;g2565305c075_1_76"/>
          <p:cNvCxnSpPr/>
          <p:nvPr/>
        </p:nvCxnSpPr>
        <p:spPr>
          <a:xfrm>
            <a:off x="5430644" y="4871184"/>
            <a:ext cx="1293600" cy="0"/>
          </a:xfrm>
          <a:prstGeom prst="straightConnector1">
            <a:avLst/>
          </a:prstGeom>
          <a:noFill/>
          <a:ln w="76200" cap="flat" cmpd="sng">
            <a:solidFill>
              <a:srgbClr val="0F429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3" name="Google Shape;283;g2565305c075_1_76"/>
          <p:cNvSpPr txBox="1"/>
          <p:nvPr/>
        </p:nvSpPr>
        <p:spPr>
          <a:xfrm>
            <a:off x="5387160" y="923653"/>
            <a:ext cx="1380600" cy="3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9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3</a:t>
            </a:r>
            <a:endParaRPr sz="19900" b="1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g25713cf605d_8_0" descr="컴퓨터, 장난감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5765" y="0"/>
            <a:ext cx="2226235" cy="143115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25713cf605d_8_0"/>
          <p:cNvSpPr/>
          <p:nvPr/>
        </p:nvSpPr>
        <p:spPr>
          <a:xfrm>
            <a:off x="0" y="0"/>
            <a:ext cx="9965700" cy="1431300"/>
          </a:xfrm>
          <a:prstGeom prst="rect">
            <a:avLst/>
          </a:prstGeom>
          <a:solidFill>
            <a:srgbClr val="F0ED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290" name="Google Shape;290;g25713cf605d_8_0"/>
          <p:cNvSpPr txBox="1"/>
          <p:nvPr/>
        </p:nvSpPr>
        <p:spPr>
          <a:xfrm>
            <a:off x="373801" y="484750"/>
            <a:ext cx="43488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&gt;&gt; 서비스 핵심 내용</a:t>
            </a:r>
            <a:endParaRPr sz="3200" b="1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sym typeface="Arial"/>
            </a:endParaRPr>
          </a:p>
        </p:txBody>
      </p:sp>
      <p:sp>
        <p:nvSpPr>
          <p:cNvPr id="291" name="Google Shape;291;g25713cf605d_8_0" descr="Background pointer shape in timeline graphic"/>
          <p:cNvSpPr/>
          <p:nvPr/>
        </p:nvSpPr>
        <p:spPr>
          <a:xfrm>
            <a:off x="501484" y="3635050"/>
            <a:ext cx="2548800" cy="928500"/>
          </a:xfrm>
          <a:prstGeom prst="homePlate">
            <a:avLst>
              <a:gd name="adj" fmla="val 50000"/>
            </a:avLst>
          </a:prstGeom>
          <a:solidFill>
            <a:srgbClr val="F4652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292" name="Google Shape;292;g25713cf605d_8_0"/>
          <p:cNvSpPr txBox="1"/>
          <p:nvPr/>
        </p:nvSpPr>
        <p:spPr>
          <a:xfrm>
            <a:off x="501469" y="3806389"/>
            <a:ext cx="19815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rgbClr val="FFFFFF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  <a:cs typeface="Lato"/>
                <a:sym typeface="Lato"/>
              </a:rPr>
              <a:t>한국어 수준 진단</a:t>
            </a:r>
            <a:endParaRPr sz="2000" b="1" dirty="0">
              <a:solidFill>
                <a:srgbClr val="FFFFFF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  <a:cs typeface="Lato"/>
              <a:sym typeface="Lato"/>
            </a:endParaRPr>
          </a:p>
        </p:txBody>
      </p:sp>
      <p:grpSp>
        <p:nvGrpSpPr>
          <p:cNvPr id="293" name="Google Shape;293;g25713cf605d_8_0"/>
          <p:cNvGrpSpPr/>
          <p:nvPr/>
        </p:nvGrpSpPr>
        <p:grpSpPr>
          <a:xfrm>
            <a:off x="1356774" y="3165551"/>
            <a:ext cx="177200" cy="475578"/>
            <a:chOff x="777447" y="1610215"/>
            <a:chExt cx="198900" cy="593656"/>
          </a:xfrm>
        </p:grpSpPr>
        <p:cxnSp>
          <p:nvCxnSpPr>
            <p:cNvPr id="294" name="Google Shape;294;g25713cf605d_8_0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95" name="Google Shape;295;g25713cf605d_8_0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rgbClr val="F46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endParaRPr>
            </a:p>
          </p:txBody>
        </p:sp>
      </p:grpSp>
      <p:sp>
        <p:nvSpPr>
          <p:cNvPr id="296" name="Google Shape;296;g25713cf605d_8_0"/>
          <p:cNvSpPr txBox="1"/>
          <p:nvPr/>
        </p:nvSpPr>
        <p:spPr>
          <a:xfrm>
            <a:off x="115597" y="2270980"/>
            <a:ext cx="2659553" cy="11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ko-KR" sz="20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Lato"/>
                <a:sym typeface="Lato"/>
              </a:rPr>
              <a:t>진단평가</a:t>
            </a:r>
            <a:r>
              <a:rPr lang="ko-KR" altLang="en-US" sz="20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Lato"/>
                <a:sym typeface="Lato"/>
              </a:rPr>
              <a:t>로</a:t>
            </a:r>
            <a:r>
              <a:rPr lang="ko-KR" sz="20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Lato"/>
                <a:sym typeface="Lato"/>
              </a:rPr>
              <a:t> 학습 단계 </a:t>
            </a:r>
            <a:r>
              <a:rPr lang="ko-KR" altLang="en-US" sz="20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Lato"/>
                <a:sym typeface="Lato"/>
              </a:rPr>
              <a:t>추천</a:t>
            </a:r>
            <a:endParaRPr sz="2000" b="1" dirty="0">
              <a:solidFill>
                <a:srgbClr val="000000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Lato"/>
              <a:sym typeface="Lato"/>
            </a:endParaRPr>
          </a:p>
        </p:txBody>
      </p:sp>
      <p:sp>
        <p:nvSpPr>
          <p:cNvPr id="297" name="Google Shape;297;g25713cf605d_8_0" descr="Background pointer shape in timeline graphic"/>
          <p:cNvSpPr/>
          <p:nvPr/>
        </p:nvSpPr>
        <p:spPr>
          <a:xfrm>
            <a:off x="2510905" y="3635050"/>
            <a:ext cx="2792100" cy="928500"/>
          </a:xfrm>
          <a:prstGeom prst="chevron">
            <a:avLst>
              <a:gd name="adj" fmla="val 50000"/>
            </a:avLst>
          </a:prstGeom>
          <a:solidFill>
            <a:srgbClr val="F4652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298" name="Google Shape;298;g25713cf605d_8_0"/>
          <p:cNvSpPr txBox="1"/>
          <p:nvPr/>
        </p:nvSpPr>
        <p:spPr>
          <a:xfrm>
            <a:off x="2931901" y="3806389"/>
            <a:ext cx="17907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rgbClr val="FFFFFF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  <a:cs typeface="Lato"/>
                <a:sym typeface="Lato"/>
              </a:rPr>
              <a:t>학습 단계 및 주제 선택</a:t>
            </a:r>
            <a:endParaRPr sz="2000" b="1" dirty="0">
              <a:solidFill>
                <a:srgbClr val="FFFFFF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  <a:cs typeface="Lato"/>
              <a:sym typeface="Lato"/>
            </a:endParaRPr>
          </a:p>
        </p:txBody>
      </p:sp>
      <p:sp>
        <p:nvSpPr>
          <p:cNvPr id="299" name="Google Shape;299;g25713cf605d_8_0"/>
          <p:cNvSpPr txBox="1"/>
          <p:nvPr/>
        </p:nvSpPr>
        <p:spPr>
          <a:xfrm>
            <a:off x="2064285" y="5064514"/>
            <a:ext cx="3348726" cy="136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ko-KR" altLang="en-US" sz="2000" b="1" dirty="0">
                <a:solidFill>
                  <a:schemeClr val="tx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Lato"/>
                <a:sym typeface="Lato"/>
              </a:rPr>
              <a:t>학습자가 원하는 주제 선택</a:t>
            </a:r>
            <a:endParaRPr lang="en-US" altLang="ko-KR" sz="2000" b="1" dirty="0">
              <a:solidFill>
                <a:schemeClr val="tx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Lato"/>
              <a:sym typeface="Lat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ko-KR" altLang="en-US" sz="2000" b="1" dirty="0">
                <a:solidFill>
                  <a:schemeClr val="tx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Lato"/>
                <a:sym typeface="Lato"/>
              </a:rPr>
              <a:t>원하는 주제 직접 입력 가능</a:t>
            </a:r>
            <a:r>
              <a:rPr lang="ko-KR" altLang="en-US" dirty="0">
                <a:solidFill>
                  <a:schemeClr val="tx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Lato"/>
                <a:sym typeface="Lato"/>
              </a:rPr>
              <a:t> 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000" dirty="0">
              <a:solidFill>
                <a:schemeClr val="tx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Lato"/>
              <a:sym typeface="Lato"/>
            </a:endParaRPr>
          </a:p>
        </p:txBody>
      </p:sp>
      <p:sp>
        <p:nvSpPr>
          <p:cNvPr id="300" name="Google Shape;300;g25713cf605d_8_0" descr="Background pointer shape in timeline graphic"/>
          <p:cNvSpPr/>
          <p:nvPr/>
        </p:nvSpPr>
        <p:spPr>
          <a:xfrm>
            <a:off x="4763725" y="3635050"/>
            <a:ext cx="2792100" cy="928500"/>
          </a:xfrm>
          <a:prstGeom prst="chevron">
            <a:avLst>
              <a:gd name="adj" fmla="val 50000"/>
            </a:avLst>
          </a:prstGeom>
          <a:solidFill>
            <a:srgbClr val="F4652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301" name="Google Shape;301;g25713cf605d_8_0"/>
          <p:cNvSpPr txBox="1"/>
          <p:nvPr/>
        </p:nvSpPr>
        <p:spPr>
          <a:xfrm>
            <a:off x="5166368" y="3806389"/>
            <a:ext cx="17907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rgbClr val="FFFFFF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  <a:cs typeface="Lato"/>
                <a:sym typeface="Lato"/>
              </a:rPr>
              <a:t>단어 학습-평가</a:t>
            </a:r>
            <a:endParaRPr sz="2000" b="1" dirty="0">
              <a:solidFill>
                <a:srgbClr val="FFFFFF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  <a:cs typeface="Lato"/>
              <a:sym typeface="Lato"/>
            </a:endParaRPr>
          </a:p>
        </p:txBody>
      </p:sp>
      <p:sp>
        <p:nvSpPr>
          <p:cNvPr id="302" name="Google Shape;302;g25713cf605d_8_0"/>
          <p:cNvSpPr txBox="1"/>
          <p:nvPr/>
        </p:nvSpPr>
        <p:spPr>
          <a:xfrm>
            <a:off x="4187981" y="1674142"/>
            <a:ext cx="3376289" cy="1371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ko-KR" sz="20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Lato"/>
                <a:sym typeface="Lato"/>
              </a:rPr>
              <a:t>학습</a:t>
            </a:r>
            <a:r>
              <a:rPr lang="en-US" altLang="ko-KR" sz="20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Lato"/>
                <a:sym typeface="Lato"/>
              </a:rPr>
              <a:t> - </a:t>
            </a:r>
            <a:r>
              <a:rPr lang="ko-KR" sz="20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Lato"/>
                <a:sym typeface="Lato"/>
              </a:rPr>
              <a:t>단어와 AI 이미지를 </a:t>
            </a:r>
            <a:r>
              <a:rPr lang="ko-KR" altLang="en-US" sz="20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Lato"/>
                <a:sym typeface="Lato"/>
              </a:rPr>
              <a:t>통해 </a:t>
            </a:r>
            <a:r>
              <a:rPr lang="ko-KR" sz="20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Lato"/>
                <a:sym typeface="Lato"/>
              </a:rPr>
              <a:t>단어 의미 추론</a:t>
            </a:r>
            <a:endParaRPr sz="2000" b="1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Lato"/>
              <a:sym typeface="Lat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ko-KR" sz="20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Lato"/>
                <a:sym typeface="Lato"/>
              </a:rPr>
              <a:t>평가</a:t>
            </a:r>
            <a:r>
              <a:rPr lang="en-US" altLang="ko-KR" sz="20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Lato"/>
                <a:sym typeface="Lato"/>
              </a:rPr>
              <a:t> - </a:t>
            </a:r>
            <a:r>
              <a:rPr lang="ko-KR" sz="20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Lato"/>
                <a:sym typeface="Lato"/>
              </a:rPr>
              <a:t>이미지</a:t>
            </a:r>
            <a:r>
              <a:rPr lang="ko-KR" altLang="en-US" sz="20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Lato"/>
                <a:sym typeface="Lato"/>
              </a:rPr>
              <a:t>에 대한</a:t>
            </a:r>
            <a:r>
              <a:rPr lang="ko-KR" sz="20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Lato"/>
                <a:sym typeface="Lato"/>
              </a:rPr>
              <a:t> 올바른 단어 선택</a:t>
            </a:r>
            <a:r>
              <a:rPr lang="ko-KR" altLang="en-US" sz="20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Lato"/>
                <a:sym typeface="Lato"/>
              </a:rPr>
              <a:t>하기</a:t>
            </a:r>
            <a:endParaRPr sz="2000" b="1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Lato"/>
              <a:sym typeface="Lato"/>
            </a:endParaRPr>
          </a:p>
        </p:txBody>
      </p:sp>
      <p:sp>
        <p:nvSpPr>
          <p:cNvPr id="303" name="Google Shape;303;g25713cf605d_8_0" descr="Background pointer shape in timeline graphic"/>
          <p:cNvSpPr/>
          <p:nvPr/>
        </p:nvSpPr>
        <p:spPr>
          <a:xfrm>
            <a:off x="7016545" y="3635050"/>
            <a:ext cx="2792100" cy="928500"/>
          </a:xfrm>
          <a:prstGeom prst="chevron">
            <a:avLst>
              <a:gd name="adj" fmla="val 50000"/>
            </a:avLst>
          </a:prstGeom>
          <a:solidFill>
            <a:srgbClr val="F4652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304" name="Google Shape;304;g25713cf605d_8_0"/>
          <p:cNvSpPr txBox="1"/>
          <p:nvPr/>
        </p:nvSpPr>
        <p:spPr>
          <a:xfrm>
            <a:off x="7411054" y="3806389"/>
            <a:ext cx="17907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rgbClr val="FFFFFF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  <a:cs typeface="Lato"/>
                <a:sym typeface="Lato"/>
              </a:rPr>
              <a:t>문장 학습-평가</a:t>
            </a:r>
            <a:endParaRPr sz="2000" b="1" dirty="0">
              <a:solidFill>
                <a:srgbClr val="FFFFFF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  <a:cs typeface="Lato"/>
              <a:sym typeface="Lato"/>
            </a:endParaRPr>
          </a:p>
        </p:txBody>
      </p:sp>
      <p:sp>
        <p:nvSpPr>
          <p:cNvPr id="305" name="Google Shape;305;g25713cf605d_8_0"/>
          <p:cNvSpPr txBox="1"/>
          <p:nvPr/>
        </p:nvSpPr>
        <p:spPr>
          <a:xfrm>
            <a:off x="7177717" y="5061369"/>
            <a:ext cx="3664450" cy="122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ko-KR" sz="20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Lato"/>
                <a:sym typeface="Lato"/>
              </a:rPr>
              <a:t>학습</a:t>
            </a:r>
            <a:r>
              <a:rPr lang="en-US" altLang="ko-KR" sz="20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Lato"/>
                <a:sym typeface="Lato"/>
              </a:rPr>
              <a:t> - </a:t>
            </a:r>
            <a:r>
              <a:rPr lang="ko-KR" sz="2000" b="1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Lato"/>
                <a:sym typeface="Lato"/>
              </a:rPr>
              <a:t>문장과 AI 이미지를 </a:t>
            </a:r>
            <a:r>
              <a:rPr lang="ko-KR" altLang="en-US" sz="2000" b="1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Lato"/>
                <a:sym typeface="Lato"/>
              </a:rPr>
              <a:t>통해 </a:t>
            </a:r>
            <a:r>
              <a:rPr lang="ko-KR" sz="2000" b="1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Lato"/>
                <a:sym typeface="Lato"/>
              </a:rPr>
              <a:t>문장 의미 추론</a:t>
            </a:r>
            <a:endParaRPr sz="2000" b="1" dirty="0">
              <a:solidFill>
                <a:schemeClr val="dk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Lato"/>
              <a:sym typeface="Lat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ko-KR" sz="20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Lato"/>
                <a:sym typeface="Lato"/>
              </a:rPr>
              <a:t>평가 - </a:t>
            </a:r>
            <a:r>
              <a:rPr lang="ko-KR" sz="18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Lato"/>
                <a:sym typeface="Lato"/>
              </a:rPr>
              <a:t>문장 빈칸 채우기</a:t>
            </a:r>
            <a:endParaRPr sz="1800" b="1" dirty="0">
              <a:solidFill>
                <a:srgbClr val="000000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Lato"/>
              <a:sym typeface="Lato"/>
            </a:endParaRPr>
          </a:p>
        </p:txBody>
      </p:sp>
      <p:sp>
        <p:nvSpPr>
          <p:cNvPr id="306" name="Google Shape;306;g25713cf605d_8_0" descr="Background pointer shape in timeline graphic"/>
          <p:cNvSpPr/>
          <p:nvPr/>
        </p:nvSpPr>
        <p:spPr>
          <a:xfrm>
            <a:off x="9269365" y="3635050"/>
            <a:ext cx="2792100" cy="928500"/>
          </a:xfrm>
          <a:prstGeom prst="chevron">
            <a:avLst>
              <a:gd name="adj" fmla="val 50000"/>
            </a:avLst>
          </a:prstGeom>
          <a:solidFill>
            <a:srgbClr val="F4652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307" name="Google Shape;307;g25713cf605d_8_0"/>
          <p:cNvSpPr txBox="1"/>
          <p:nvPr/>
        </p:nvSpPr>
        <p:spPr>
          <a:xfrm>
            <a:off x="9694852" y="3806389"/>
            <a:ext cx="17907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rgbClr val="FFFFFF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  <a:cs typeface="Lato"/>
                <a:sym typeface="Lato"/>
              </a:rPr>
              <a:t>자기 평가</a:t>
            </a:r>
            <a:endParaRPr sz="2000" b="1" dirty="0">
              <a:solidFill>
                <a:srgbClr val="FFFFFF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  <a:cs typeface="Lato"/>
              <a:sym typeface="Lato"/>
            </a:endParaRPr>
          </a:p>
        </p:txBody>
      </p:sp>
      <p:sp>
        <p:nvSpPr>
          <p:cNvPr id="308" name="Google Shape;308;g25713cf605d_8_0"/>
          <p:cNvSpPr txBox="1"/>
          <p:nvPr/>
        </p:nvSpPr>
        <p:spPr>
          <a:xfrm>
            <a:off x="9217474" y="2238743"/>
            <a:ext cx="2792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ko-KR" sz="20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Lato"/>
                <a:sym typeface="Lato"/>
              </a:rPr>
              <a:t>난이도 변경 또는 다른 학습 주제 선택</a:t>
            </a:r>
            <a:endParaRPr sz="2000" b="1" dirty="0">
              <a:solidFill>
                <a:srgbClr val="000000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Lato"/>
              <a:sym typeface="Lato"/>
            </a:endParaRPr>
          </a:p>
        </p:txBody>
      </p:sp>
      <p:grpSp>
        <p:nvGrpSpPr>
          <p:cNvPr id="309" name="Google Shape;309;g25713cf605d_8_0"/>
          <p:cNvGrpSpPr/>
          <p:nvPr/>
        </p:nvGrpSpPr>
        <p:grpSpPr>
          <a:xfrm>
            <a:off x="6007399" y="3165551"/>
            <a:ext cx="177200" cy="475578"/>
            <a:chOff x="777447" y="1610215"/>
            <a:chExt cx="198900" cy="593656"/>
          </a:xfrm>
        </p:grpSpPr>
        <p:cxnSp>
          <p:nvCxnSpPr>
            <p:cNvPr id="310" name="Google Shape;310;g25713cf605d_8_0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11" name="Google Shape;311;g25713cf605d_8_0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rgbClr val="F46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endParaRPr>
            </a:p>
          </p:txBody>
        </p:sp>
      </p:grpSp>
      <p:grpSp>
        <p:nvGrpSpPr>
          <p:cNvPr id="312" name="Google Shape;312;g25713cf605d_8_0"/>
          <p:cNvGrpSpPr/>
          <p:nvPr/>
        </p:nvGrpSpPr>
        <p:grpSpPr>
          <a:xfrm>
            <a:off x="10524924" y="3146601"/>
            <a:ext cx="177200" cy="475578"/>
            <a:chOff x="777447" y="1610215"/>
            <a:chExt cx="198900" cy="593656"/>
          </a:xfrm>
        </p:grpSpPr>
        <p:cxnSp>
          <p:nvCxnSpPr>
            <p:cNvPr id="313" name="Google Shape;313;g25713cf605d_8_0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14" name="Google Shape;314;g25713cf605d_8_0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rgbClr val="F46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endParaRPr>
            </a:p>
          </p:txBody>
        </p:sp>
      </p:grpSp>
      <p:grpSp>
        <p:nvGrpSpPr>
          <p:cNvPr id="315" name="Google Shape;315;g25713cf605d_8_0"/>
          <p:cNvGrpSpPr/>
          <p:nvPr/>
        </p:nvGrpSpPr>
        <p:grpSpPr>
          <a:xfrm rot="10800000">
            <a:off x="3738649" y="4556201"/>
            <a:ext cx="177200" cy="475578"/>
            <a:chOff x="777447" y="1610215"/>
            <a:chExt cx="198900" cy="593656"/>
          </a:xfrm>
        </p:grpSpPr>
        <p:cxnSp>
          <p:nvCxnSpPr>
            <p:cNvPr id="316" name="Google Shape;316;g25713cf605d_8_0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17" name="Google Shape;317;g25713cf605d_8_0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rgbClr val="F46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endParaRPr>
            </a:p>
          </p:txBody>
        </p:sp>
      </p:grpSp>
      <p:grpSp>
        <p:nvGrpSpPr>
          <p:cNvPr id="318" name="Google Shape;318;g25713cf605d_8_0"/>
          <p:cNvGrpSpPr/>
          <p:nvPr/>
        </p:nvGrpSpPr>
        <p:grpSpPr>
          <a:xfrm rot="10800000">
            <a:off x="8234449" y="4556201"/>
            <a:ext cx="177200" cy="475578"/>
            <a:chOff x="777447" y="1610215"/>
            <a:chExt cx="198900" cy="593656"/>
          </a:xfrm>
        </p:grpSpPr>
        <p:cxnSp>
          <p:nvCxnSpPr>
            <p:cNvPr id="319" name="Google Shape;319;g25713cf605d_8_0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0" name="Google Shape;320;g25713cf605d_8_0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rgbClr val="F46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endParaRPr>
            </a:p>
          </p:txBody>
        </p:sp>
      </p:grpSp>
      <p:sp>
        <p:nvSpPr>
          <p:cNvPr id="321" name="Google Shape;321;g25713cf605d_8_0"/>
          <p:cNvSpPr/>
          <p:nvPr/>
        </p:nvSpPr>
        <p:spPr>
          <a:xfrm flipH="1">
            <a:off x="5827650" y="4620138"/>
            <a:ext cx="495000" cy="34770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322" name="Google Shape;322;g25713cf605d_8_0"/>
          <p:cNvSpPr/>
          <p:nvPr/>
        </p:nvSpPr>
        <p:spPr>
          <a:xfrm rot="10800000">
            <a:off x="8036160" y="3255549"/>
            <a:ext cx="460005" cy="34770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323" name="Google Shape;323;g25713cf605d_8_0"/>
          <p:cNvSpPr txBox="1"/>
          <p:nvPr/>
        </p:nvSpPr>
        <p:spPr>
          <a:xfrm>
            <a:off x="5260499" y="5031780"/>
            <a:ext cx="16710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rgbClr val="1155CC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생성</a:t>
            </a:r>
            <a:r>
              <a:rPr lang="en-US" altLang="ko-KR" sz="2000" b="1" dirty="0">
                <a:solidFill>
                  <a:srgbClr val="1155CC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2000" b="1" dirty="0">
                <a:solidFill>
                  <a:srgbClr val="1155CC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AI 추가 퀴즈 제공</a:t>
            </a:r>
            <a:endParaRPr sz="2000" b="1" dirty="0">
              <a:solidFill>
                <a:srgbClr val="1155CC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324" name="Google Shape;324;g25713cf605d_8_0"/>
          <p:cNvSpPr txBox="1"/>
          <p:nvPr/>
        </p:nvSpPr>
        <p:spPr>
          <a:xfrm>
            <a:off x="7509751" y="2556119"/>
            <a:ext cx="16710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rgbClr val="1155CC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생성</a:t>
            </a:r>
            <a:r>
              <a:rPr lang="en-US" altLang="ko-KR" sz="2000" b="1" dirty="0">
                <a:solidFill>
                  <a:srgbClr val="1155CC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2000" b="1" dirty="0">
                <a:solidFill>
                  <a:srgbClr val="1155CC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AI 추가 퀴즈 제공</a:t>
            </a:r>
            <a:endParaRPr sz="2000" b="1" dirty="0">
              <a:solidFill>
                <a:srgbClr val="1155CC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g25713cf605d_8_0" descr="컴퓨터, 장난감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5765" y="0"/>
            <a:ext cx="2226235" cy="143115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25713cf605d_8_0"/>
          <p:cNvSpPr/>
          <p:nvPr/>
        </p:nvSpPr>
        <p:spPr>
          <a:xfrm>
            <a:off x="0" y="0"/>
            <a:ext cx="9965700" cy="1431300"/>
          </a:xfrm>
          <a:prstGeom prst="rect">
            <a:avLst/>
          </a:prstGeom>
          <a:solidFill>
            <a:srgbClr val="F0ED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290" name="Google Shape;290;g25713cf605d_8_0"/>
          <p:cNvSpPr txBox="1"/>
          <p:nvPr/>
        </p:nvSpPr>
        <p:spPr>
          <a:xfrm>
            <a:off x="373801" y="484750"/>
            <a:ext cx="43488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&gt;&gt; 서비스 핵심 내용</a:t>
            </a:r>
            <a:endParaRPr sz="3200" b="1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sym typeface="Arial"/>
            </a:endParaRPr>
          </a:p>
        </p:txBody>
      </p:sp>
      <p:sp>
        <p:nvSpPr>
          <p:cNvPr id="291" name="Google Shape;291;g25713cf605d_8_0" descr="Background pointer shape in timeline graphic"/>
          <p:cNvSpPr/>
          <p:nvPr/>
        </p:nvSpPr>
        <p:spPr>
          <a:xfrm>
            <a:off x="501484" y="3635050"/>
            <a:ext cx="2548800" cy="928500"/>
          </a:xfrm>
          <a:prstGeom prst="homePlate">
            <a:avLst>
              <a:gd name="adj" fmla="val 50000"/>
            </a:avLst>
          </a:prstGeom>
          <a:solidFill>
            <a:srgbClr val="F4652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292" name="Google Shape;292;g25713cf605d_8_0"/>
          <p:cNvSpPr txBox="1"/>
          <p:nvPr/>
        </p:nvSpPr>
        <p:spPr>
          <a:xfrm>
            <a:off x="501469" y="3806389"/>
            <a:ext cx="19815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rgbClr val="FFFFFF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  <a:cs typeface="Lato"/>
                <a:sym typeface="Lato"/>
              </a:rPr>
              <a:t>한국어 수준 진단</a:t>
            </a:r>
            <a:endParaRPr sz="2000" b="1" dirty="0">
              <a:solidFill>
                <a:srgbClr val="FFFFFF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  <a:cs typeface="Lato"/>
              <a:sym typeface="Lato"/>
            </a:endParaRPr>
          </a:p>
        </p:txBody>
      </p:sp>
      <p:grpSp>
        <p:nvGrpSpPr>
          <p:cNvPr id="293" name="Google Shape;293;g25713cf605d_8_0"/>
          <p:cNvGrpSpPr/>
          <p:nvPr/>
        </p:nvGrpSpPr>
        <p:grpSpPr>
          <a:xfrm>
            <a:off x="1356774" y="3165551"/>
            <a:ext cx="177200" cy="475578"/>
            <a:chOff x="777447" y="1610215"/>
            <a:chExt cx="198900" cy="593656"/>
          </a:xfrm>
        </p:grpSpPr>
        <p:cxnSp>
          <p:nvCxnSpPr>
            <p:cNvPr id="294" name="Google Shape;294;g25713cf605d_8_0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95" name="Google Shape;295;g25713cf605d_8_0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rgbClr val="F46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endParaRPr>
            </a:p>
          </p:txBody>
        </p:sp>
      </p:grpSp>
      <p:sp>
        <p:nvSpPr>
          <p:cNvPr id="296" name="Google Shape;296;g25713cf605d_8_0"/>
          <p:cNvSpPr txBox="1"/>
          <p:nvPr/>
        </p:nvSpPr>
        <p:spPr>
          <a:xfrm>
            <a:off x="115597" y="2270980"/>
            <a:ext cx="2659553" cy="11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ko-KR" sz="20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Lato"/>
                <a:sym typeface="Lato"/>
              </a:rPr>
              <a:t>진단평가</a:t>
            </a:r>
            <a:r>
              <a:rPr lang="ko-KR" altLang="en-US" sz="20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Lato"/>
                <a:sym typeface="Lato"/>
              </a:rPr>
              <a:t>로</a:t>
            </a:r>
            <a:r>
              <a:rPr lang="ko-KR" sz="20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Lato"/>
                <a:sym typeface="Lato"/>
              </a:rPr>
              <a:t> 학습 단계 </a:t>
            </a:r>
            <a:r>
              <a:rPr lang="ko-KR" altLang="en-US" sz="20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Lato"/>
                <a:sym typeface="Lato"/>
              </a:rPr>
              <a:t>추천</a:t>
            </a:r>
            <a:endParaRPr sz="2000" b="1" dirty="0">
              <a:solidFill>
                <a:srgbClr val="000000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Lato"/>
              <a:sym typeface="Lato"/>
            </a:endParaRPr>
          </a:p>
        </p:txBody>
      </p:sp>
      <p:sp>
        <p:nvSpPr>
          <p:cNvPr id="297" name="Google Shape;297;g25713cf605d_8_0" descr="Background pointer shape in timeline graphic"/>
          <p:cNvSpPr/>
          <p:nvPr/>
        </p:nvSpPr>
        <p:spPr>
          <a:xfrm>
            <a:off x="2510905" y="3635050"/>
            <a:ext cx="2792100" cy="928500"/>
          </a:xfrm>
          <a:prstGeom prst="chevron">
            <a:avLst>
              <a:gd name="adj" fmla="val 50000"/>
            </a:avLst>
          </a:prstGeom>
          <a:solidFill>
            <a:srgbClr val="F4652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298" name="Google Shape;298;g25713cf605d_8_0"/>
          <p:cNvSpPr txBox="1"/>
          <p:nvPr/>
        </p:nvSpPr>
        <p:spPr>
          <a:xfrm>
            <a:off x="2931901" y="3806389"/>
            <a:ext cx="17907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rgbClr val="FFFFFF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  <a:cs typeface="Lato"/>
                <a:sym typeface="Lato"/>
              </a:rPr>
              <a:t>학습 단계 및 주제 선택</a:t>
            </a:r>
            <a:endParaRPr sz="2000" b="1" dirty="0">
              <a:solidFill>
                <a:srgbClr val="FFFFFF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  <a:cs typeface="Lato"/>
              <a:sym typeface="Lato"/>
            </a:endParaRPr>
          </a:p>
        </p:txBody>
      </p:sp>
      <p:sp>
        <p:nvSpPr>
          <p:cNvPr id="299" name="Google Shape;299;g25713cf605d_8_0"/>
          <p:cNvSpPr txBox="1"/>
          <p:nvPr/>
        </p:nvSpPr>
        <p:spPr>
          <a:xfrm>
            <a:off x="2064285" y="5064514"/>
            <a:ext cx="3348726" cy="136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ko-KR" altLang="en-US" sz="2000" b="1" dirty="0">
                <a:solidFill>
                  <a:schemeClr val="tx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Lato"/>
                <a:sym typeface="Lato"/>
              </a:rPr>
              <a:t>학습자가 원하는 주제 선택</a:t>
            </a:r>
            <a:endParaRPr lang="en-US" altLang="ko-KR" sz="2000" b="1" dirty="0">
              <a:solidFill>
                <a:schemeClr val="tx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Lato"/>
              <a:sym typeface="Lat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ko-KR" altLang="en-US" sz="2000" b="1" dirty="0">
                <a:solidFill>
                  <a:srgbClr val="FF0000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Lato"/>
                <a:sym typeface="Lato"/>
              </a:rPr>
              <a:t>원하는 주제 직접 입력 가능</a:t>
            </a:r>
            <a:r>
              <a:rPr lang="ko-KR" altLang="en-US" dirty="0">
                <a:solidFill>
                  <a:srgbClr val="FF0000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Lato"/>
                <a:sym typeface="Lato"/>
              </a:rPr>
              <a:t> 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000" dirty="0">
              <a:solidFill>
                <a:schemeClr val="tx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Lato"/>
              <a:sym typeface="Lato"/>
            </a:endParaRPr>
          </a:p>
        </p:txBody>
      </p:sp>
      <p:sp>
        <p:nvSpPr>
          <p:cNvPr id="300" name="Google Shape;300;g25713cf605d_8_0" descr="Background pointer shape in timeline graphic"/>
          <p:cNvSpPr/>
          <p:nvPr/>
        </p:nvSpPr>
        <p:spPr>
          <a:xfrm>
            <a:off x="4763725" y="3635050"/>
            <a:ext cx="2792100" cy="928500"/>
          </a:xfrm>
          <a:prstGeom prst="chevron">
            <a:avLst>
              <a:gd name="adj" fmla="val 50000"/>
            </a:avLst>
          </a:prstGeom>
          <a:solidFill>
            <a:srgbClr val="F4652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301" name="Google Shape;301;g25713cf605d_8_0"/>
          <p:cNvSpPr txBox="1"/>
          <p:nvPr/>
        </p:nvSpPr>
        <p:spPr>
          <a:xfrm>
            <a:off x="5166368" y="3806389"/>
            <a:ext cx="17907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rgbClr val="FFFFFF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  <a:cs typeface="Lato"/>
                <a:sym typeface="Lato"/>
              </a:rPr>
              <a:t>단어 학습-평가</a:t>
            </a:r>
            <a:endParaRPr sz="2000" b="1" dirty="0">
              <a:solidFill>
                <a:srgbClr val="FFFFFF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  <a:cs typeface="Lato"/>
              <a:sym typeface="Lato"/>
            </a:endParaRPr>
          </a:p>
        </p:txBody>
      </p:sp>
      <p:sp>
        <p:nvSpPr>
          <p:cNvPr id="302" name="Google Shape;302;g25713cf605d_8_0"/>
          <p:cNvSpPr txBox="1"/>
          <p:nvPr/>
        </p:nvSpPr>
        <p:spPr>
          <a:xfrm>
            <a:off x="4187981" y="1674142"/>
            <a:ext cx="3376289" cy="1371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ko-KR" sz="20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Lato"/>
                <a:sym typeface="Lato"/>
              </a:rPr>
              <a:t>학습</a:t>
            </a:r>
            <a:r>
              <a:rPr lang="en-US" altLang="ko-KR" sz="20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Lato"/>
                <a:sym typeface="Lato"/>
              </a:rPr>
              <a:t> - </a:t>
            </a:r>
            <a:r>
              <a:rPr lang="ko-KR" sz="20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Lato"/>
                <a:sym typeface="Lato"/>
              </a:rPr>
              <a:t>단어와 AI 이미지를 </a:t>
            </a:r>
            <a:r>
              <a:rPr lang="ko-KR" altLang="en-US" sz="20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Lato"/>
                <a:sym typeface="Lato"/>
              </a:rPr>
              <a:t>통해 </a:t>
            </a:r>
            <a:r>
              <a:rPr lang="ko-KR" sz="20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Lato"/>
                <a:sym typeface="Lato"/>
              </a:rPr>
              <a:t>단어 의미 추론</a:t>
            </a:r>
            <a:endParaRPr sz="2000" b="1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Lato"/>
              <a:sym typeface="Lat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ko-KR" sz="20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Lato"/>
                <a:sym typeface="Lato"/>
              </a:rPr>
              <a:t>평가</a:t>
            </a:r>
            <a:r>
              <a:rPr lang="en-US" altLang="ko-KR" sz="20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Lato"/>
                <a:sym typeface="Lato"/>
              </a:rPr>
              <a:t> - </a:t>
            </a:r>
            <a:r>
              <a:rPr lang="ko-KR" sz="20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Lato"/>
                <a:sym typeface="Lato"/>
              </a:rPr>
              <a:t>이미지</a:t>
            </a:r>
            <a:r>
              <a:rPr lang="ko-KR" altLang="en-US" sz="20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Lato"/>
                <a:sym typeface="Lato"/>
              </a:rPr>
              <a:t>에 대한</a:t>
            </a:r>
            <a:r>
              <a:rPr lang="ko-KR" sz="20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Lato"/>
                <a:sym typeface="Lato"/>
              </a:rPr>
              <a:t> 올바른 단어 선택</a:t>
            </a:r>
            <a:r>
              <a:rPr lang="ko-KR" altLang="en-US" sz="20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Lato"/>
                <a:sym typeface="Lato"/>
              </a:rPr>
              <a:t>하기</a:t>
            </a:r>
            <a:endParaRPr sz="2000" b="1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Lato"/>
              <a:sym typeface="Lato"/>
            </a:endParaRPr>
          </a:p>
        </p:txBody>
      </p:sp>
      <p:sp>
        <p:nvSpPr>
          <p:cNvPr id="303" name="Google Shape;303;g25713cf605d_8_0" descr="Background pointer shape in timeline graphic"/>
          <p:cNvSpPr/>
          <p:nvPr/>
        </p:nvSpPr>
        <p:spPr>
          <a:xfrm>
            <a:off x="7016545" y="3635050"/>
            <a:ext cx="2792100" cy="928500"/>
          </a:xfrm>
          <a:prstGeom prst="chevron">
            <a:avLst>
              <a:gd name="adj" fmla="val 50000"/>
            </a:avLst>
          </a:prstGeom>
          <a:solidFill>
            <a:srgbClr val="F4652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304" name="Google Shape;304;g25713cf605d_8_0"/>
          <p:cNvSpPr txBox="1"/>
          <p:nvPr/>
        </p:nvSpPr>
        <p:spPr>
          <a:xfrm>
            <a:off x="7411054" y="3806389"/>
            <a:ext cx="17907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rgbClr val="FFFFFF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  <a:cs typeface="Lato"/>
                <a:sym typeface="Lato"/>
              </a:rPr>
              <a:t>문장 학습-평가</a:t>
            </a:r>
            <a:endParaRPr sz="2000" b="1" dirty="0">
              <a:solidFill>
                <a:srgbClr val="FFFFFF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  <a:cs typeface="Lato"/>
              <a:sym typeface="Lato"/>
            </a:endParaRPr>
          </a:p>
        </p:txBody>
      </p:sp>
      <p:sp>
        <p:nvSpPr>
          <p:cNvPr id="305" name="Google Shape;305;g25713cf605d_8_0"/>
          <p:cNvSpPr txBox="1"/>
          <p:nvPr/>
        </p:nvSpPr>
        <p:spPr>
          <a:xfrm>
            <a:off x="7177717" y="5061369"/>
            <a:ext cx="3664450" cy="122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ko-KR" sz="20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Lato"/>
                <a:sym typeface="Lato"/>
              </a:rPr>
              <a:t>학습</a:t>
            </a:r>
            <a:r>
              <a:rPr lang="en-US" altLang="ko-KR" sz="20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Lato"/>
                <a:sym typeface="Lato"/>
              </a:rPr>
              <a:t> - </a:t>
            </a:r>
            <a:r>
              <a:rPr lang="ko-KR" sz="2000" b="1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Lato"/>
                <a:sym typeface="Lato"/>
              </a:rPr>
              <a:t>문장과 AI 이미지를 </a:t>
            </a:r>
            <a:r>
              <a:rPr lang="ko-KR" altLang="en-US" sz="2000" b="1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Lato"/>
                <a:sym typeface="Lato"/>
              </a:rPr>
              <a:t>통해 </a:t>
            </a:r>
            <a:r>
              <a:rPr lang="ko-KR" sz="2000" b="1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Lato"/>
                <a:sym typeface="Lato"/>
              </a:rPr>
              <a:t>문장 의미 추론</a:t>
            </a:r>
            <a:endParaRPr sz="2000" b="1" dirty="0">
              <a:solidFill>
                <a:schemeClr val="dk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Lato"/>
              <a:sym typeface="Lat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ko-KR" sz="20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Lato"/>
                <a:sym typeface="Lato"/>
              </a:rPr>
              <a:t>평가 - </a:t>
            </a:r>
            <a:r>
              <a:rPr lang="ko-KR" sz="18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Lato"/>
                <a:sym typeface="Lato"/>
              </a:rPr>
              <a:t>문장 빈칸 채우기</a:t>
            </a:r>
            <a:endParaRPr sz="1800" b="1" dirty="0">
              <a:solidFill>
                <a:srgbClr val="000000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Lato"/>
              <a:sym typeface="Lato"/>
            </a:endParaRPr>
          </a:p>
        </p:txBody>
      </p:sp>
      <p:sp>
        <p:nvSpPr>
          <p:cNvPr id="306" name="Google Shape;306;g25713cf605d_8_0" descr="Background pointer shape in timeline graphic"/>
          <p:cNvSpPr/>
          <p:nvPr/>
        </p:nvSpPr>
        <p:spPr>
          <a:xfrm>
            <a:off x="9269365" y="3635050"/>
            <a:ext cx="2792100" cy="928500"/>
          </a:xfrm>
          <a:prstGeom prst="chevron">
            <a:avLst>
              <a:gd name="adj" fmla="val 50000"/>
            </a:avLst>
          </a:prstGeom>
          <a:solidFill>
            <a:srgbClr val="F4652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307" name="Google Shape;307;g25713cf605d_8_0"/>
          <p:cNvSpPr txBox="1"/>
          <p:nvPr/>
        </p:nvSpPr>
        <p:spPr>
          <a:xfrm>
            <a:off x="9694851" y="3806389"/>
            <a:ext cx="17907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rgbClr val="FFFFFF"/>
                </a:solidFill>
                <a:latin typeface="배달의민족 한나체 Air OTF" panose="020B0600000101010101" pitchFamily="34" charset="-127"/>
                <a:ea typeface="배달의민족 한나체 Air OTF" panose="020B0600000101010101" pitchFamily="34" charset="-127"/>
                <a:cs typeface="Lato"/>
                <a:sym typeface="Lato"/>
              </a:rPr>
              <a:t>자기 평가</a:t>
            </a:r>
            <a:endParaRPr sz="2000" b="1" dirty="0">
              <a:solidFill>
                <a:srgbClr val="FFFFFF"/>
              </a:solidFill>
              <a:latin typeface="배달의민족 한나체 Air OTF" panose="020B0600000101010101" pitchFamily="34" charset="-127"/>
              <a:ea typeface="배달의민족 한나체 Air OTF" panose="020B0600000101010101" pitchFamily="34" charset="-127"/>
              <a:cs typeface="Lato"/>
              <a:sym typeface="Lato"/>
            </a:endParaRPr>
          </a:p>
        </p:txBody>
      </p:sp>
      <p:sp>
        <p:nvSpPr>
          <p:cNvPr id="308" name="Google Shape;308;g25713cf605d_8_0"/>
          <p:cNvSpPr txBox="1"/>
          <p:nvPr/>
        </p:nvSpPr>
        <p:spPr>
          <a:xfrm>
            <a:off x="9217474" y="2238743"/>
            <a:ext cx="2792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ko-KR" sz="20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Lato"/>
                <a:sym typeface="Lato"/>
              </a:rPr>
              <a:t>난이도 변경 또는 다른 학습 주제 선택</a:t>
            </a:r>
            <a:endParaRPr sz="2000" b="1" dirty="0">
              <a:solidFill>
                <a:srgbClr val="000000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Lato"/>
              <a:sym typeface="Lato"/>
            </a:endParaRPr>
          </a:p>
        </p:txBody>
      </p:sp>
      <p:grpSp>
        <p:nvGrpSpPr>
          <p:cNvPr id="309" name="Google Shape;309;g25713cf605d_8_0"/>
          <p:cNvGrpSpPr/>
          <p:nvPr/>
        </p:nvGrpSpPr>
        <p:grpSpPr>
          <a:xfrm>
            <a:off x="6007399" y="3165551"/>
            <a:ext cx="177200" cy="475578"/>
            <a:chOff x="777447" y="1610215"/>
            <a:chExt cx="198900" cy="593656"/>
          </a:xfrm>
        </p:grpSpPr>
        <p:cxnSp>
          <p:nvCxnSpPr>
            <p:cNvPr id="310" name="Google Shape;310;g25713cf605d_8_0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11" name="Google Shape;311;g25713cf605d_8_0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rgbClr val="F46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endParaRPr>
            </a:p>
          </p:txBody>
        </p:sp>
      </p:grpSp>
      <p:grpSp>
        <p:nvGrpSpPr>
          <p:cNvPr id="312" name="Google Shape;312;g25713cf605d_8_0"/>
          <p:cNvGrpSpPr/>
          <p:nvPr/>
        </p:nvGrpSpPr>
        <p:grpSpPr>
          <a:xfrm>
            <a:off x="10524924" y="3146601"/>
            <a:ext cx="177200" cy="475578"/>
            <a:chOff x="777447" y="1610215"/>
            <a:chExt cx="198900" cy="593656"/>
          </a:xfrm>
        </p:grpSpPr>
        <p:cxnSp>
          <p:nvCxnSpPr>
            <p:cNvPr id="313" name="Google Shape;313;g25713cf605d_8_0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14" name="Google Shape;314;g25713cf605d_8_0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rgbClr val="F46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endParaRPr>
            </a:p>
          </p:txBody>
        </p:sp>
      </p:grpSp>
      <p:grpSp>
        <p:nvGrpSpPr>
          <p:cNvPr id="315" name="Google Shape;315;g25713cf605d_8_0"/>
          <p:cNvGrpSpPr/>
          <p:nvPr/>
        </p:nvGrpSpPr>
        <p:grpSpPr>
          <a:xfrm rot="10800000">
            <a:off x="3738649" y="4556201"/>
            <a:ext cx="177200" cy="475578"/>
            <a:chOff x="777447" y="1610215"/>
            <a:chExt cx="198900" cy="593656"/>
          </a:xfrm>
        </p:grpSpPr>
        <p:cxnSp>
          <p:nvCxnSpPr>
            <p:cNvPr id="316" name="Google Shape;316;g25713cf605d_8_0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17" name="Google Shape;317;g25713cf605d_8_0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rgbClr val="F46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endParaRPr>
            </a:p>
          </p:txBody>
        </p:sp>
      </p:grpSp>
      <p:grpSp>
        <p:nvGrpSpPr>
          <p:cNvPr id="318" name="Google Shape;318;g25713cf605d_8_0"/>
          <p:cNvGrpSpPr/>
          <p:nvPr/>
        </p:nvGrpSpPr>
        <p:grpSpPr>
          <a:xfrm rot="10800000">
            <a:off x="8234449" y="4556201"/>
            <a:ext cx="177200" cy="475578"/>
            <a:chOff x="777447" y="1610215"/>
            <a:chExt cx="198900" cy="593656"/>
          </a:xfrm>
        </p:grpSpPr>
        <p:cxnSp>
          <p:nvCxnSpPr>
            <p:cNvPr id="319" name="Google Shape;319;g25713cf605d_8_0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0" name="Google Shape;320;g25713cf605d_8_0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rgbClr val="F46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endParaRPr>
            </a:p>
          </p:txBody>
        </p:sp>
      </p:grpSp>
      <p:sp>
        <p:nvSpPr>
          <p:cNvPr id="321" name="Google Shape;321;g25713cf605d_8_0"/>
          <p:cNvSpPr/>
          <p:nvPr/>
        </p:nvSpPr>
        <p:spPr>
          <a:xfrm flipH="1">
            <a:off x="5827650" y="4620138"/>
            <a:ext cx="495000" cy="34770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322" name="Google Shape;322;g25713cf605d_8_0"/>
          <p:cNvSpPr/>
          <p:nvPr/>
        </p:nvSpPr>
        <p:spPr>
          <a:xfrm rot="10800000">
            <a:off x="8036160" y="3255549"/>
            <a:ext cx="460005" cy="34770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323" name="Google Shape;323;g25713cf605d_8_0"/>
          <p:cNvSpPr txBox="1"/>
          <p:nvPr/>
        </p:nvSpPr>
        <p:spPr>
          <a:xfrm>
            <a:off x="5260499" y="5031780"/>
            <a:ext cx="16710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rgbClr val="1155CC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생성</a:t>
            </a:r>
            <a:r>
              <a:rPr lang="en-US" altLang="ko-KR" sz="2000" b="1" dirty="0">
                <a:solidFill>
                  <a:srgbClr val="1155CC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2000" b="1" dirty="0">
                <a:solidFill>
                  <a:srgbClr val="1155CC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AI 추가 퀴즈 제공</a:t>
            </a:r>
            <a:endParaRPr sz="2000" b="1" dirty="0">
              <a:solidFill>
                <a:srgbClr val="1155CC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324" name="Google Shape;324;g25713cf605d_8_0"/>
          <p:cNvSpPr txBox="1"/>
          <p:nvPr/>
        </p:nvSpPr>
        <p:spPr>
          <a:xfrm>
            <a:off x="7509751" y="2556119"/>
            <a:ext cx="16710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rgbClr val="1155CC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생성</a:t>
            </a:r>
            <a:r>
              <a:rPr lang="en-US" altLang="ko-KR" sz="2000" b="1" dirty="0">
                <a:solidFill>
                  <a:srgbClr val="1155CC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2000" b="1" dirty="0">
                <a:solidFill>
                  <a:srgbClr val="1155CC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AI 추가 퀴즈 제공</a:t>
            </a:r>
            <a:endParaRPr sz="2000" b="1" dirty="0">
              <a:solidFill>
                <a:srgbClr val="1155CC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39" name="Google Shape;366;g258cb8f2d87_0_123">
            <a:extLst>
              <a:ext uri="{FF2B5EF4-FFF2-40B4-BE49-F238E27FC236}">
                <a16:creationId xmlns:a16="http://schemas.microsoft.com/office/drawing/2014/main" id="{C2759BB3-316E-4B06-8C83-4AA568FC4CF5}"/>
              </a:ext>
            </a:extLst>
          </p:cNvPr>
          <p:cNvSpPr txBox="1"/>
          <p:nvPr/>
        </p:nvSpPr>
        <p:spPr>
          <a:xfrm>
            <a:off x="2510906" y="5850767"/>
            <a:ext cx="2499634" cy="80018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7864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g258cb8f2d87_0_0" descr="컴퓨터, 장난감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5765" y="0"/>
            <a:ext cx="2226235" cy="1431151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258cb8f2d87_0_0"/>
          <p:cNvSpPr/>
          <p:nvPr/>
        </p:nvSpPr>
        <p:spPr>
          <a:xfrm>
            <a:off x="0" y="0"/>
            <a:ext cx="9965700" cy="1431300"/>
          </a:xfrm>
          <a:prstGeom prst="rect">
            <a:avLst/>
          </a:prstGeom>
          <a:solidFill>
            <a:srgbClr val="F0ED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373" name="Google Shape;373;g258cb8f2d87_0_0"/>
          <p:cNvSpPr txBox="1"/>
          <p:nvPr/>
        </p:nvSpPr>
        <p:spPr>
          <a:xfrm>
            <a:off x="373800" y="484750"/>
            <a:ext cx="99657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&gt;&gt; 서비스 맛보기 - 사용자 입력 주제로 학습하기</a:t>
            </a:r>
            <a:endParaRPr sz="3200" b="1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sym typeface="Arial"/>
            </a:endParaRPr>
          </a:p>
        </p:txBody>
      </p:sp>
      <p:pic>
        <p:nvPicPr>
          <p:cNvPr id="374" name="Google Shape;374;g258cb8f2d8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9200" y="1812300"/>
            <a:ext cx="10014075" cy="5121902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258cb8f2d87_0_0"/>
          <p:cNvSpPr txBox="1"/>
          <p:nvPr/>
        </p:nvSpPr>
        <p:spPr>
          <a:xfrm>
            <a:off x="8684100" y="3588675"/>
            <a:ext cx="2058900" cy="1710900"/>
          </a:xfrm>
          <a:prstGeom prst="rect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5">
                  <a:lumMod val="75000"/>
                </a:schemeClr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376" name="Google Shape;376;g258cb8f2d87_0_0"/>
          <p:cNvSpPr txBox="1"/>
          <p:nvPr/>
        </p:nvSpPr>
        <p:spPr>
          <a:xfrm>
            <a:off x="9324000" y="3072403"/>
            <a:ext cx="641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4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v</a:t>
            </a:r>
            <a:endParaRPr sz="2800" dirty="0">
              <a:solidFill>
                <a:schemeClr val="accent4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377" name="Google Shape;377;g258cb8f2d87_0_0"/>
          <p:cNvSpPr txBox="1"/>
          <p:nvPr/>
        </p:nvSpPr>
        <p:spPr>
          <a:xfrm>
            <a:off x="7436550" y="2664360"/>
            <a:ext cx="4416600" cy="60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학습 단계 별도로 자유 주제 선택 가능</a:t>
            </a:r>
            <a:endParaRPr sz="1800" b="1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g258cb8f2d87_0_164" descr="컴퓨터, 장난감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5765" y="0"/>
            <a:ext cx="2226235" cy="1431151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g258cb8f2d87_0_164"/>
          <p:cNvSpPr/>
          <p:nvPr/>
        </p:nvSpPr>
        <p:spPr>
          <a:xfrm>
            <a:off x="0" y="0"/>
            <a:ext cx="9965700" cy="1431300"/>
          </a:xfrm>
          <a:prstGeom prst="rect">
            <a:avLst/>
          </a:prstGeom>
          <a:solidFill>
            <a:srgbClr val="F0ED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pic>
        <p:nvPicPr>
          <p:cNvPr id="384" name="Google Shape;384;g258cb8f2d87_0_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83700"/>
            <a:ext cx="11887202" cy="3723078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258cb8f2d87_0_164"/>
          <p:cNvSpPr txBox="1"/>
          <p:nvPr/>
        </p:nvSpPr>
        <p:spPr>
          <a:xfrm>
            <a:off x="521409" y="2723846"/>
            <a:ext cx="2448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원하는 주제 입력</a:t>
            </a:r>
            <a:endParaRPr sz="2200" b="1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386" name="Google Shape;386;g258cb8f2d87_0_164"/>
          <p:cNvSpPr txBox="1"/>
          <p:nvPr/>
        </p:nvSpPr>
        <p:spPr>
          <a:xfrm>
            <a:off x="373800" y="484750"/>
            <a:ext cx="99657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&gt;&gt; 서비스 맛보기 - 사용자 입력 주제로 학습하기</a:t>
            </a:r>
            <a:endParaRPr sz="3200" b="1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g258cb8f2d87_0_41" descr="컴퓨터, 장난감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5765" y="0"/>
            <a:ext cx="2226235" cy="1431151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g258cb8f2d87_0_41"/>
          <p:cNvSpPr/>
          <p:nvPr/>
        </p:nvSpPr>
        <p:spPr>
          <a:xfrm>
            <a:off x="0" y="0"/>
            <a:ext cx="9965700" cy="1431300"/>
          </a:xfrm>
          <a:prstGeom prst="rect">
            <a:avLst/>
          </a:prstGeom>
          <a:solidFill>
            <a:srgbClr val="F0ED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394" name="Google Shape;394;g258cb8f2d87_0_41"/>
          <p:cNvSpPr txBox="1"/>
          <p:nvPr/>
        </p:nvSpPr>
        <p:spPr>
          <a:xfrm>
            <a:off x="373800" y="484750"/>
            <a:ext cx="99657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&gt;&gt; 서비스 맛보기 - 사용자 입력 주제로 학습하기</a:t>
            </a:r>
            <a:endParaRPr sz="3200" b="1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sym typeface="Arial"/>
            </a:endParaRPr>
          </a:p>
        </p:txBody>
      </p:sp>
      <p:pic>
        <p:nvPicPr>
          <p:cNvPr id="3" name="그림 2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F26DB799-8E0F-1CD6-74E9-43B8C5867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18013"/>
            <a:ext cx="12192000" cy="3221973"/>
          </a:xfrm>
          <a:prstGeom prst="rect">
            <a:avLst/>
          </a:prstGeom>
        </p:spPr>
      </p:pic>
      <p:sp>
        <p:nvSpPr>
          <p:cNvPr id="4" name="Google Shape;366;g258cb8f2d87_0_123">
            <a:extLst>
              <a:ext uri="{FF2B5EF4-FFF2-40B4-BE49-F238E27FC236}">
                <a16:creationId xmlns:a16="http://schemas.microsoft.com/office/drawing/2014/main" id="{62510BDA-B2E0-7228-8126-B0CC91C21212}"/>
              </a:ext>
            </a:extLst>
          </p:cNvPr>
          <p:cNvSpPr txBox="1"/>
          <p:nvPr/>
        </p:nvSpPr>
        <p:spPr>
          <a:xfrm>
            <a:off x="1256146" y="3546763"/>
            <a:ext cx="544946" cy="301762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9EA3E87B-8032-B4C2-0881-0349A78D02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298" b="6264"/>
          <a:stretch/>
        </p:blipFill>
        <p:spPr>
          <a:xfrm>
            <a:off x="624854" y="1814893"/>
            <a:ext cx="10942292" cy="3705397"/>
          </a:xfrm>
          <a:prstGeom prst="rect">
            <a:avLst/>
          </a:prstGeom>
        </p:spPr>
      </p:pic>
      <p:pic>
        <p:nvPicPr>
          <p:cNvPr id="399" name="Google Shape;399;g258cb8f2d87_0_48" descr="컴퓨터, 장난감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65765" y="0"/>
            <a:ext cx="2226235" cy="1431151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g258cb8f2d87_0_48"/>
          <p:cNvSpPr/>
          <p:nvPr/>
        </p:nvSpPr>
        <p:spPr>
          <a:xfrm>
            <a:off x="0" y="0"/>
            <a:ext cx="9965700" cy="1431300"/>
          </a:xfrm>
          <a:prstGeom prst="rect">
            <a:avLst/>
          </a:prstGeom>
          <a:solidFill>
            <a:srgbClr val="F0ED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404" name="Google Shape;404;g258cb8f2d87_0_48"/>
          <p:cNvSpPr txBox="1"/>
          <p:nvPr/>
        </p:nvSpPr>
        <p:spPr>
          <a:xfrm>
            <a:off x="5794665" y="5532409"/>
            <a:ext cx="5101935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단어와 문장 학습 중 문장학습 선택</a:t>
            </a:r>
            <a:endParaRPr sz="2400" b="1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405" name="Google Shape;405;g258cb8f2d87_0_48"/>
          <p:cNvSpPr txBox="1"/>
          <p:nvPr/>
        </p:nvSpPr>
        <p:spPr>
          <a:xfrm>
            <a:off x="373800" y="484750"/>
            <a:ext cx="99657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&gt;&gt; 서비스 맛보기 - 사용자 입력 주제로 학습하기</a:t>
            </a:r>
            <a:endParaRPr sz="3200" b="1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sym typeface="Arial"/>
            </a:endParaRPr>
          </a:p>
        </p:txBody>
      </p:sp>
      <p:sp>
        <p:nvSpPr>
          <p:cNvPr id="402" name="Google Shape;402;g258cb8f2d87_0_48"/>
          <p:cNvSpPr txBox="1"/>
          <p:nvPr/>
        </p:nvSpPr>
        <p:spPr>
          <a:xfrm>
            <a:off x="7035808" y="4207043"/>
            <a:ext cx="2726030" cy="514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g258cb8f2d87_0_55" descr="컴퓨터, 장난감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5765" y="0"/>
            <a:ext cx="2226235" cy="1431151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g258cb8f2d87_0_55"/>
          <p:cNvSpPr/>
          <p:nvPr/>
        </p:nvSpPr>
        <p:spPr>
          <a:xfrm>
            <a:off x="0" y="0"/>
            <a:ext cx="9965700" cy="1431300"/>
          </a:xfrm>
          <a:prstGeom prst="rect">
            <a:avLst/>
          </a:prstGeom>
          <a:solidFill>
            <a:srgbClr val="F0ED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pic>
        <p:nvPicPr>
          <p:cNvPr id="412" name="Google Shape;412;g258cb8f2d87_0_55"/>
          <p:cNvPicPr preferRelativeResize="0"/>
          <p:nvPr/>
        </p:nvPicPr>
        <p:blipFill rotWithShape="1">
          <a:blip r:embed="rId4">
            <a:alphaModFix/>
          </a:blip>
          <a:srcRect l="16121" t="8765" b="27160"/>
          <a:stretch/>
        </p:blipFill>
        <p:spPr>
          <a:xfrm>
            <a:off x="0" y="1635150"/>
            <a:ext cx="12041073" cy="4743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3" name="Google Shape;413;g258cb8f2d87_0_55"/>
          <p:cNvCxnSpPr>
            <a:cxnSpLocks/>
          </p:cNvCxnSpPr>
          <p:nvPr/>
        </p:nvCxnSpPr>
        <p:spPr>
          <a:xfrm>
            <a:off x="2798618" y="4137491"/>
            <a:ext cx="994316" cy="1455855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414" name="Google Shape;414;g258cb8f2d87_0_55"/>
          <p:cNvSpPr txBox="1"/>
          <p:nvPr/>
        </p:nvSpPr>
        <p:spPr>
          <a:xfrm>
            <a:off x="3611418" y="5695346"/>
            <a:ext cx="4507346" cy="982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생성형 </a:t>
            </a:r>
            <a:r>
              <a:rPr lang="ko-KR" sz="2800" b="1" dirty="0" err="1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AI로</a:t>
            </a:r>
            <a:r>
              <a:rPr lang="ko-KR" sz="28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 만든 문장과 이미지로 문장학습</a:t>
            </a:r>
            <a:endParaRPr sz="2800" b="1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cxnSp>
        <p:nvCxnSpPr>
          <p:cNvPr id="415" name="Google Shape;415;g258cb8f2d87_0_55"/>
          <p:cNvCxnSpPr>
            <a:cxnSpLocks/>
          </p:cNvCxnSpPr>
          <p:nvPr/>
        </p:nvCxnSpPr>
        <p:spPr>
          <a:xfrm flipH="1">
            <a:off x="7585867" y="4194316"/>
            <a:ext cx="813201" cy="1455855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416" name="Google Shape;416;g258cb8f2d87_0_55"/>
          <p:cNvSpPr txBox="1"/>
          <p:nvPr/>
        </p:nvSpPr>
        <p:spPr>
          <a:xfrm>
            <a:off x="373800" y="484750"/>
            <a:ext cx="99657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&gt;&gt; 서비스 맛보기 - 사용자 입력 주제로 학습하기</a:t>
            </a:r>
            <a:endParaRPr sz="3200" b="1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g258cb8f2d87_0_62" descr="컴퓨터, 장난감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5765" y="0"/>
            <a:ext cx="2226235" cy="1431151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g258cb8f2d87_0_62"/>
          <p:cNvSpPr/>
          <p:nvPr/>
        </p:nvSpPr>
        <p:spPr>
          <a:xfrm>
            <a:off x="0" y="0"/>
            <a:ext cx="9965700" cy="1431300"/>
          </a:xfrm>
          <a:prstGeom prst="rect">
            <a:avLst/>
          </a:prstGeom>
          <a:solidFill>
            <a:srgbClr val="F0ED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pic>
        <p:nvPicPr>
          <p:cNvPr id="423" name="Google Shape;423;g258cb8f2d87_0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83700"/>
            <a:ext cx="11887200" cy="3958211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g258cb8f2d87_0_62"/>
          <p:cNvSpPr txBox="1"/>
          <p:nvPr/>
        </p:nvSpPr>
        <p:spPr>
          <a:xfrm>
            <a:off x="373800" y="484750"/>
            <a:ext cx="99657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&gt;&gt; 서비스 맛보기 - 사용자 입력 주제로 학습하기</a:t>
            </a:r>
            <a:endParaRPr sz="3200" b="1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g256b07b7a5b_0_2614"/>
          <p:cNvGrpSpPr/>
          <p:nvPr/>
        </p:nvGrpSpPr>
        <p:grpSpPr>
          <a:xfrm>
            <a:off x="-27292" y="0"/>
            <a:ext cx="12219300" cy="6858000"/>
            <a:chOff x="-27292" y="0"/>
            <a:chExt cx="12219300" cy="6858000"/>
          </a:xfrm>
        </p:grpSpPr>
        <p:pic>
          <p:nvPicPr>
            <p:cNvPr id="165" name="Google Shape;165;g256b07b7a5b_0_2614" descr="스크린샷, 그래픽 디자인, 그래픽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7292" y="4303059"/>
              <a:ext cx="12219294" cy="25549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" name="Google Shape;166;g256b07b7a5b_0_2614"/>
            <p:cNvSpPr/>
            <p:nvPr/>
          </p:nvSpPr>
          <p:spPr>
            <a:xfrm>
              <a:off x="-27292" y="0"/>
              <a:ext cx="12219300" cy="4303200"/>
            </a:xfrm>
            <a:prstGeom prst="rect">
              <a:avLst/>
            </a:prstGeom>
            <a:solidFill>
              <a:srgbClr val="F0EDF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endParaRPr>
            </a:p>
          </p:txBody>
        </p:sp>
      </p:grpSp>
      <p:sp>
        <p:nvSpPr>
          <p:cNvPr id="167" name="Google Shape;167;g256b07b7a5b_0_2614"/>
          <p:cNvSpPr txBox="1"/>
          <p:nvPr/>
        </p:nvSpPr>
        <p:spPr>
          <a:xfrm>
            <a:off x="626326" y="1884555"/>
            <a:ext cx="1059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sym typeface="Arial"/>
              </a:rPr>
              <a:t>1</a:t>
            </a:r>
            <a:endParaRPr sz="4000" b="1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sym typeface="Arial"/>
            </a:endParaRPr>
          </a:p>
        </p:txBody>
      </p:sp>
      <p:sp>
        <p:nvSpPr>
          <p:cNvPr id="168" name="Google Shape;168;g256b07b7a5b_0_2614"/>
          <p:cNvSpPr txBox="1"/>
          <p:nvPr/>
        </p:nvSpPr>
        <p:spPr>
          <a:xfrm>
            <a:off x="1332571" y="1900688"/>
            <a:ext cx="35274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개요</a:t>
            </a:r>
            <a:endParaRPr sz="1700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169" name="Google Shape;169;g256b07b7a5b_0_2614"/>
          <p:cNvSpPr txBox="1"/>
          <p:nvPr/>
        </p:nvSpPr>
        <p:spPr>
          <a:xfrm>
            <a:off x="626326" y="2744237"/>
            <a:ext cx="1059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sym typeface="Arial"/>
              </a:rPr>
              <a:t>2</a:t>
            </a:r>
            <a:endParaRPr sz="4000" b="1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sym typeface="Arial"/>
            </a:endParaRPr>
          </a:p>
        </p:txBody>
      </p:sp>
      <p:sp>
        <p:nvSpPr>
          <p:cNvPr id="170" name="Google Shape;170;g256b07b7a5b_0_2614"/>
          <p:cNvSpPr txBox="1"/>
          <p:nvPr/>
        </p:nvSpPr>
        <p:spPr>
          <a:xfrm>
            <a:off x="1332576" y="2760375"/>
            <a:ext cx="4290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아이디어 제안 배경</a:t>
            </a:r>
            <a:endParaRPr sz="1700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171" name="Google Shape;171;g256b07b7a5b_0_2614"/>
          <p:cNvSpPr txBox="1"/>
          <p:nvPr/>
        </p:nvSpPr>
        <p:spPr>
          <a:xfrm>
            <a:off x="626326" y="3603919"/>
            <a:ext cx="1059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sym typeface="Arial"/>
              </a:rPr>
              <a:t>3</a:t>
            </a:r>
            <a:endParaRPr sz="4000" b="1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sym typeface="Arial"/>
            </a:endParaRPr>
          </a:p>
        </p:txBody>
      </p:sp>
      <p:sp>
        <p:nvSpPr>
          <p:cNvPr id="172" name="Google Shape;172;g256b07b7a5b_0_2614"/>
          <p:cNvSpPr txBox="1"/>
          <p:nvPr/>
        </p:nvSpPr>
        <p:spPr>
          <a:xfrm>
            <a:off x="1332571" y="3620052"/>
            <a:ext cx="35274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상세 설명</a:t>
            </a:r>
            <a:endParaRPr sz="1700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173" name="Google Shape;173;g256b07b7a5b_0_2614"/>
          <p:cNvSpPr txBox="1"/>
          <p:nvPr/>
        </p:nvSpPr>
        <p:spPr>
          <a:xfrm>
            <a:off x="626326" y="4463601"/>
            <a:ext cx="1059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sym typeface="Arial"/>
              </a:rPr>
              <a:t>4</a:t>
            </a:r>
            <a:endParaRPr sz="4000" b="1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sym typeface="Arial"/>
            </a:endParaRPr>
          </a:p>
        </p:txBody>
      </p:sp>
      <p:sp>
        <p:nvSpPr>
          <p:cNvPr id="174" name="Google Shape;174;g256b07b7a5b_0_2614"/>
          <p:cNvSpPr txBox="1"/>
          <p:nvPr/>
        </p:nvSpPr>
        <p:spPr>
          <a:xfrm>
            <a:off x="1332576" y="4479725"/>
            <a:ext cx="4602600" cy="569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서비스 적용 및 확대방안</a:t>
            </a:r>
            <a:endParaRPr sz="1700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175" name="Google Shape;175;g256b07b7a5b_0_2614"/>
          <p:cNvSpPr txBox="1"/>
          <p:nvPr/>
        </p:nvSpPr>
        <p:spPr>
          <a:xfrm>
            <a:off x="626350" y="5319275"/>
            <a:ext cx="1059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5</a:t>
            </a:r>
            <a:endParaRPr sz="4000" b="1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sym typeface="Arial"/>
            </a:endParaRPr>
          </a:p>
        </p:txBody>
      </p:sp>
      <p:sp>
        <p:nvSpPr>
          <p:cNvPr id="176" name="Google Shape;176;g256b07b7a5b_0_2614"/>
          <p:cNvSpPr txBox="1"/>
          <p:nvPr/>
        </p:nvSpPr>
        <p:spPr>
          <a:xfrm>
            <a:off x="1332551" y="5335475"/>
            <a:ext cx="4602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기대 효과</a:t>
            </a:r>
            <a:endParaRPr sz="1700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177" name="Google Shape;177;g256b07b7a5b_0_2614"/>
          <p:cNvSpPr txBox="1"/>
          <p:nvPr/>
        </p:nvSpPr>
        <p:spPr>
          <a:xfrm>
            <a:off x="987698" y="423744"/>
            <a:ext cx="3578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 err="1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C</a:t>
            </a:r>
            <a:r>
              <a:rPr lang="ko-KR" sz="3200" b="1" dirty="0" err="1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sym typeface="Arial"/>
              </a:rPr>
              <a:t>ontents</a:t>
            </a:r>
            <a:endParaRPr sz="3200" b="1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sym typeface="Arial"/>
            </a:endParaRPr>
          </a:p>
        </p:txBody>
      </p:sp>
      <p:sp>
        <p:nvSpPr>
          <p:cNvPr id="178" name="Google Shape;178;g256b07b7a5b_0_2614"/>
          <p:cNvSpPr txBox="1"/>
          <p:nvPr/>
        </p:nvSpPr>
        <p:spPr>
          <a:xfrm>
            <a:off x="267629" y="423741"/>
            <a:ext cx="10593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i="0" u="none" strike="noStrike" cap="none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sym typeface="Arial"/>
              </a:rPr>
              <a:t>&gt;&gt;</a:t>
            </a:r>
            <a:endParaRPr sz="3200" b="1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g258cb8f2d87_0_69" descr="컴퓨터, 장난감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5765" y="0"/>
            <a:ext cx="2226235" cy="1431151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g258cb8f2d87_0_69"/>
          <p:cNvSpPr/>
          <p:nvPr/>
        </p:nvSpPr>
        <p:spPr>
          <a:xfrm>
            <a:off x="0" y="0"/>
            <a:ext cx="9965700" cy="1431300"/>
          </a:xfrm>
          <a:prstGeom prst="rect">
            <a:avLst/>
          </a:prstGeom>
          <a:solidFill>
            <a:srgbClr val="F0ED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pic>
        <p:nvPicPr>
          <p:cNvPr id="431" name="Google Shape;431;g258cb8f2d87_0_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83700"/>
            <a:ext cx="11887198" cy="430149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g258cb8f2d87_0_69"/>
          <p:cNvSpPr txBox="1"/>
          <p:nvPr/>
        </p:nvSpPr>
        <p:spPr>
          <a:xfrm>
            <a:off x="373800" y="484750"/>
            <a:ext cx="99657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&gt;&gt; 서비스 맛보기 - 사용자 입력 주제로 학습하기</a:t>
            </a:r>
            <a:endParaRPr sz="3200" b="1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183E080F-F4FF-76B4-2A88-DDC2A63379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298" b="5827"/>
          <a:stretch/>
        </p:blipFill>
        <p:spPr>
          <a:xfrm>
            <a:off x="624854" y="1876679"/>
            <a:ext cx="10942292" cy="3681732"/>
          </a:xfrm>
          <a:prstGeom prst="rect">
            <a:avLst/>
          </a:prstGeom>
        </p:spPr>
      </p:pic>
      <p:pic>
        <p:nvPicPr>
          <p:cNvPr id="399" name="Google Shape;399;g258cb8f2d87_0_48" descr="컴퓨터, 장난감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65765" y="0"/>
            <a:ext cx="2226235" cy="1431151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g258cb8f2d87_0_48"/>
          <p:cNvSpPr/>
          <p:nvPr/>
        </p:nvSpPr>
        <p:spPr>
          <a:xfrm>
            <a:off x="0" y="0"/>
            <a:ext cx="9965700" cy="1431300"/>
          </a:xfrm>
          <a:prstGeom prst="rect">
            <a:avLst/>
          </a:prstGeom>
          <a:solidFill>
            <a:srgbClr val="F0ED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405" name="Google Shape;405;g258cb8f2d87_0_48"/>
          <p:cNvSpPr txBox="1"/>
          <p:nvPr/>
        </p:nvSpPr>
        <p:spPr>
          <a:xfrm>
            <a:off x="373800" y="484750"/>
            <a:ext cx="99657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&gt;&gt; 서비스 맛보기 - 사용자 입력 주제로 학습하기</a:t>
            </a:r>
            <a:endParaRPr sz="3200" b="1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sym typeface="Arial"/>
            </a:endParaRPr>
          </a:p>
        </p:txBody>
      </p:sp>
      <p:sp>
        <p:nvSpPr>
          <p:cNvPr id="402" name="Google Shape;402;g258cb8f2d87_0_48"/>
          <p:cNvSpPr txBox="1"/>
          <p:nvPr/>
        </p:nvSpPr>
        <p:spPr>
          <a:xfrm>
            <a:off x="7073353" y="4718573"/>
            <a:ext cx="2651414" cy="514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4" name="Google Shape;442;g258cb8f2d87_0_76">
            <a:extLst>
              <a:ext uri="{FF2B5EF4-FFF2-40B4-BE49-F238E27FC236}">
                <a16:creationId xmlns:a16="http://schemas.microsoft.com/office/drawing/2014/main" id="{A23739E2-DB1D-8820-0AA3-9D5E43656ABA}"/>
              </a:ext>
            </a:extLst>
          </p:cNvPr>
          <p:cNvSpPr txBox="1"/>
          <p:nvPr/>
        </p:nvSpPr>
        <p:spPr>
          <a:xfrm>
            <a:off x="6709302" y="5489290"/>
            <a:ext cx="3379516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문장학습 후 퀴즈 풀기</a:t>
            </a:r>
            <a:endParaRPr sz="2400" b="1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3242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g258cb8f2d87_0_113" descr="컴퓨터, 장난감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5765" y="0"/>
            <a:ext cx="2226235" cy="1431151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g258cb8f2d87_0_113"/>
          <p:cNvSpPr/>
          <p:nvPr/>
        </p:nvSpPr>
        <p:spPr>
          <a:xfrm>
            <a:off x="0" y="0"/>
            <a:ext cx="9965700" cy="1431300"/>
          </a:xfrm>
          <a:prstGeom prst="rect">
            <a:avLst/>
          </a:prstGeom>
          <a:solidFill>
            <a:srgbClr val="F0ED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pic>
        <p:nvPicPr>
          <p:cNvPr id="450" name="Google Shape;450;g258cb8f2d87_0_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83700"/>
            <a:ext cx="5202560" cy="5121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258cb8f2d87_0_113"/>
          <p:cNvSpPr txBox="1"/>
          <p:nvPr/>
        </p:nvSpPr>
        <p:spPr>
          <a:xfrm>
            <a:off x="5356650" y="3171750"/>
            <a:ext cx="6445989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그림</a:t>
            </a:r>
            <a:r>
              <a:rPr lang="ko-KR" altLang="en-US" sz="24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을 </a:t>
            </a:r>
            <a:r>
              <a:rPr lang="ko-KR" sz="24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보고 문장 빈칸에 알맞</a:t>
            </a:r>
            <a:r>
              <a:rPr lang="ko-KR" altLang="en-US" sz="24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은</a:t>
            </a:r>
            <a:r>
              <a:rPr lang="ko-KR" sz="24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 단어 고르기</a:t>
            </a:r>
            <a:endParaRPr sz="2400" b="1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452" name="Google Shape;452;g258cb8f2d87_0_113"/>
          <p:cNvSpPr txBox="1"/>
          <p:nvPr/>
        </p:nvSpPr>
        <p:spPr>
          <a:xfrm>
            <a:off x="373800" y="484750"/>
            <a:ext cx="99657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&gt;&gt; 서비스 맛보기 - 사용자 입력 주제로 학습하기</a:t>
            </a:r>
            <a:endParaRPr sz="3200" b="1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g258cb8f2d87_0_101" descr="컴퓨터, 장난감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5765" y="0"/>
            <a:ext cx="2226235" cy="1431151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258cb8f2d87_0_101"/>
          <p:cNvSpPr/>
          <p:nvPr/>
        </p:nvSpPr>
        <p:spPr>
          <a:xfrm>
            <a:off x="0" y="0"/>
            <a:ext cx="9965700" cy="1431300"/>
          </a:xfrm>
          <a:prstGeom prst="rect">
            <a:avLst/>
          </a:prstGeom>
          <a:solidFill>
            <a:srgbClr val="F0ED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pic>
        <p:nvPicPr>
          <p:cNvPr id="459" name="Google Shape;459;g258cb8f2d87_0_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83700"/>
            <a:ext cx="5462693" cy="5121901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g258cb8f2d87_0_101"/>
          <p:cNvSpPr txBox="1"/>
          <p:nvPr/>
        </p:nvSpPr>
        <p:spPr>
          <a:xfrm>
            <a:off x="373800" y="484750"/>
            <a:ext cx="99657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&gt;&gt; 서비스 맛보기 - 사용자 입력 주제로 학습하기</a:t>
            </a:r>
            <a:endParaRPr sz="3200" b="1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sym typeface="Arial"/>
            </a:endParaRPr>
          </a:p>
        </p:txBody>
      </p:sp>
      <p:sp>
        <p:nvSpPr>
          <p:cNvPr id="2" name="Google Shape;451;g258cb8f2d87_0_113">
            <a:extLst>
              <a:ext uri="{FF2B5EF4-FFF2-40B4-BE49-F238E27FC236}">
                <a16:creationId xmlns:a16="http://schemas.microsoft.com/office/drawing/2014/main" id="{BF396538-7F57-A9FF-7F92-EE621304B232}"/>
              </a:ext>
            </a:extLst>
          </p:cNvPr>
          <p:cNvSpPr txBox="1"/>
          <p:nvPr/>
        </p:nvSpPr>
        <p:spPr>
          <a:xfrm>
            <a:off x="5356650" y="3171750"/>
            <a:ext cx="6445989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그림</a:t>
            </a:r>
            <a:r>
              <a:rPr lang="ko-KR" altLang="en-US" sz="24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을 </a:t>
            </a:r>
            <a:r>
              <a:rPr lang="ko-KR" sz="24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보고 문장 빈칸에 알맞</a:t>
            </a:r>
            <a:r>
              <a:rPr lang="ko-KR" altLang="en-US" sz="24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은</a:t>
            </a:r>
            <a:r>
              <a:rPr lang="ko-KR" sz="24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 단어 고르기</a:t>
            </a:r>
            <a:endParaRPr sz="2400" b="1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g258cb8f2d87_0_107" descr="컴퓨터, 장난감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5765" y="0"/>
            <a:ext cx="2226235" cy="1431151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g258cb8f2d87_0_107"/>
          <p:cNvSpPr/>
          <p:nvPr/>
        </p:nvSpPr>
        <p:spPr>
          <a:xfrm>
            <a:off x="0" y="0"/>
            <a:ext cx="9965700" cy="1431300"/>
          </a:xfrm>
          <a:prstGeom prst="rect">
            <a:avLst/>
          </a:prstGeom>
          <a:solidFill>
            <a:srgbClr val="F0ED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pic>
        <p:nvPicPr>
          <p:cNvPr id="468" name="Google Shape;468;g258cb8f2d87_0_107"/>
          <p:cNvPicPr preferRelativeResize="0"/>
          <p:nvPr/>
        </p:nvPicPr>
        <p:blipFill rotWithShape="1">
          <a:blip r:embed="rId4">
            <a:alphaModFix/>
          </a:blip>
          <a:srcRect l="3545" r="4518"/>
          <a:stretch/>
        </p:blipFill>
        <p:spPr>
          <a:xfrm>
            <a:off x="138545" y="1625425"/>
            <a:ext cx="5569528" cy="5121898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g258cb8f2d87_0_107"/>
          <p:cNvSpPr txBox="1"/>
          <p:nvPr/>
        </p:nvSpPr>
        <p:spPr>
          <a:xfrm>
            <a:off x="373800" y="484750"/>
            <a:ext cx="99657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&gt;&gt; 서비스 맛보기 - 사용자 입력 주제로 학습하기</a:t>
            </a:r>
            <a:endParaRPr sz="3200" b="1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sym typeface="Arial"/>
            </a:endParaRPr>
          </a:p>
        </p:txBody>
      </p:sp>
      <p:sp>
        <p:nvSpPr>
          <p:cNvPr id="2" name="Google Shape;451;g258cb8f2d87_0_113">
            <a:extLst>
              <a:ext uri="{FF2B5EF4-FFF2-40B4-BE49-F238E27FC236}">
                <a16:creationId xmlns:a16="http://schemas.microsoft.com/office/drawing/2014/main" id="{AC696552-4ACB-BD3F-D4ED-EB154BC2A3D9}"/>
              </a:ext>
            </a:extLst>
          </p:cNvPr>
          <p:cNvSpPr txBox="1"/>
          <p:nvPr/>
        </p:nvSpPr>
        <p:spPr>
          <a:xfrm>
            <a:off x="5356650" y="3171750"/>
            <a:ext cx="6445989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그림</a:t>
            </a:r>
            <a:r>
              <a:rPr lang="ko-KR" altLang="en-US" sz="24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을 </a:t>
            </a:r>
            <a:r>
              <a:rPr lang="ko-KR" sz="24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보고 문장 빈칸에 알맞</a:t>
            </a:r>
            <a:r>
              <a:rPr lang="ko-KR" altLang="en-US" sz="24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은</a:t>
            </a:r>
            <a:r>
              <a:rPr lang="ko-KR" sz="24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 단어 고르기</a:t>
            </a:r>
            <a:endParaRPr sz="2400" b="1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C2F4"/>
        </a:solid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56b07b7a5b_0_2436"/>
          <p:cNvSpPr txBox="1">
            <a:spLocks noGrp="1"/>
          </p:cNvSpPr>
          <p:nvPr>
            <p:ph type="title"/>
          </p:nvPr>
        </p:nvSpPr>
        <p:spPr>
          <a:xfrm>
            <a:off x="687050" y="1507350"/>
            <a:ext cx="4681500" cy="815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/>
              <a:t>기존 한국어 교육 서비스 </a:t>
            </a:r>
            <a:endParaRPr sz="3000" b="1" dirty="0"/>
          </a:p>
        </p:txBody>
      </p:sp>
      <p:sp>
        <p:nvSpPr>
          <p:cNvPr id="476" name="Google Shape;476;g256b07b7a5b_0_2436"/>
          <p:cNvSpPr txBox="1">
            <a:spLocks noGrp="1"/>
          </p:cNvSpPr>
          <p:nvPr>
            <p:ph type="body" idx="2"/>
          </p:nvPr>
        </p:nvSpPr>
        <p:spPr>
          <a:xfrm>
            <a:off x="6374820" y="2691399"/>
            <a:ext cx="5578764" cy="266458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609600" lvl="0" indent="-4572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ko-KR" sz="2200" b="1" dirty="0"/>
              <a:t>적은 비용으로 학습자료 생성</a:t>
            </a:r>
            <a:r>
              <a:rPr lang="ko-KR" altLang="en-US" sz="2200" b="1" dirty="0"/>
              <a:t> </a:t>
            </a:r>
            <a:endParaRPr sz="2200" b="1" dirty="0"/>
          </a:p>
          <a:p>
            <a:pPr marL="609600" lvl="0" indent="-457200" algn="l" rtl="0">
              <a:spcBef>
                <a:spcPts val="2100"/>
              </a:spcBef>
              <a:spcAft>
                <a:spcPts val="0"/>
              </a:spcAft>
              <a:buSzPts val="2400"/>
              <a:buChar char="●"/>
            </a:pPr>
            <a:r>
              <a:rPr lang="ko-KR" sz="2200" b="1" dirty="0"/>
              <a:t>새로운 문장, 이미지, 퀴즈 계속 생성</a:t>
            </a:r>
            <a:r>
              <a:rPr lang="ko-KR" altLang="en-US" sz="2200" b="1" dirty="0"/>
              <a:t>할 수 있어</a:t>
            </a:r>
            <a:r>
              <a:rPr lang="ko-KR" sz="2200" b="1" dirty="0"/>
              <a:t> 추가학습</a:t>
            </a:r>
            <a:r>
              <a:rPr lang="ko-KR" altLang="en-US" sz="2200" b="1" dirty="0"/>
              <a:t>에</a:t>
            </a:r>
            <a:r>
              <a:rPr lang="ko-KR" sz="2200" b="1" dirty="0"/>
              <a:t> 용이</a:t>
            </a:r>
            <a:endParaRPr sz="2200" b="1" dirty="0"/>
          </a:p>
          <a:p>
            <a:pPr marL="609600" lvl="0" indent="-457200" algn="l" rtl="0">
              <a:spcBef>
                <a:spcPts val="2100"/>
              </a:spcBef>
              <a:spcAft>
                <a:spcPts val="2100"/>
              </a:spcAft>
              <a:buSzPts val="2400"/>
              <a:buChar char="●"/>
            </a:pPr>
            <a:r>
              <a:rPr lang="ko-KR" sz="2200" b="1" dirty="0"/>
              <a:t>학습자가 원하는 학습 주제</a:t>
            </a:r>
            <a:r>
              <a:rPr lang="ko-KR" altLang="en-US" sz="2200" b="1" dirty="0"/>
              <a:t>를</a:t>
            </a:r>
            <a:r>
              <a:rPr lang="ko-KR" sz="2200" b="1" dirty="0"/>
              <a:t> 직접 입력해서 공부 </a:t>
            </a:r>
            <a:r>
              <a:rPr lang="ko-KR" altLang="en-US" sz="2200" b="1" dirty="0"/>
              <a:t>가능</a:t>
            </a:r>
            <a:endParaRPr sz="2200" b="1" dirty="0"/>
          </a:p>
        </p:txBody>
      </p:sp>
      <p:pic>
        <p:nvPicPr>
          <p:cNvPr id="477" name="Google Shape;477;g256b07b7a5b_0_2436" descr="컴퓨터, 장난감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5765" y="0"/>
            <a:ext cx="2226235" cy="143115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g256b07b7a5b_0_2436"/>
          <p:cNvSpPr/>
          <p:nvPr/>
        </p:nvSpPr>
        <p:spPr>
          <a:xfrm>
            <a:off x="0" y="0"/>
            <a:ext cx="9965700" cy="1431300"/>
          </a:xfrm>
          <a:prstGeom prst="rect">
            <a:avLst/>
          </a:prstGeom>
          <a:solidFill>
            <a:srgbClr val="F0ED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479" name="Google Shape;479;g256b07b7a5b_0_2436"/>
          <p:cNvSpPr txBox="1"/>
          <p:nvPr/>
        </p:nvSpPr>
        <p:spPr>
          <a:xfrm>
            <a:off x="373800" y="484750"/>
            <a:ext cx="50019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&gt;&gt; 기존 서비스와 </a:t>
            </a:r>
            <a:r>
              <a:rPr lang="ko-KR" sz="3200" b="1" dirty="0" err="1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차별점</a:t>
            </a:r>
            <a:endParaRPr sz="3200" b="1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sym typeface="Arial"/>
            </a:endParaRPr>
          </a:p>
        </p:txBody>
      </p:sp>
      <p:sp>
        <p:nvSpPr>
          <p:cNvPr id="480" name="Google Shape;480;g256b07b7a5b_0_2436"/>
          <p:cNvSpPr txBox="1">
            <a:spLocks noGrp="1"/>
          </p:cNvSpPr>
          <p:nvPr>
            <p:ph type="body" idx="2"/>
          </p:nvPr>
        </p:nvSpPr>
        <p:spPr>
          <a:xfrm>
            <a:off x="238418" y="2507777"/>
            <a:ext cx="5578764" cy="303183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6096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ko-KR" sz="2200" b="1" dirty="0">
                <a:solidFill>
                  <a:schemeClr val="dk2"/>
                </a:solidFill>
              </a:rPr>
              <a:t>수작업으로 학습 자료</a:t>
            </a:r>
            <a:r>
              <a:rPr lang="ko-KR" altLang="en-US" sz="2200" b="1" dirty="0">
                <a:solidFill>
                  <a:schemeClr val="dk2"/>
                </a:solidFill>
              </a:rPr>
              <a:t>를 제작하는데 </a:t>
            </a:r>
            <a:r>
              <a:rPr lang="ko-KR" sz="2200" b="1" dirty="0">
                <a:solidFill>
                  <a:schemeClr val="dk2"/>
                </a:solidFill>
              </a:rPr>
              <a:t>소모되는 노동 및 경제적 비용</a:t>
            </a:r>
            <a:endParaRPr sz="2200" b="1" dirty="0">
              <a:solidFill>
                <a:schemeClr val="dk2"/>
              </a:solidFill>
            </a:endParaRPr>
          </a:p>
          <a:p>
            <a:pPr marL="609600" lvl="0" indent="-457200" algn="l" rtl="0"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ko-KR" sz="2200" b="1" dirty="0">
                <a:solidFill>
                  <a:schemeClr val="dk2"/>
                </a:solidFill>
              </a:rPr>
              <a:t>추가학습 제한</a:t>
            </a:r>
            <a:endParaRPr sz="2200" b="1" dirty="0">
              <a:solidFill>
                <a:schemeClr val="dk2"/>
              </a:solidFill>
            </a:endParaRPr>
          </a:p>
          <a:p>
            <a:pPr marL="609600" lvl="0" indent="-457200" algn="l" rtl="0"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400"/>
              <a:buChar char="●"/>
            </a:pPr>
            <a:r>
              <a:rPr lang="ko-KR" sz="2200" b="1" dirty="0">
                <a:solidFill>
                  <a:schemeClr val="dk2"/>
                </a:solidFill>
              </a:rPr>
              <a:t>학습자가 원하는 학습 주제 </a:t>
            </a:r>
            <a:r>
              <a:rPr lang="ko-KR" altLang="en-US" sz="2200" b="1" dirty="0">
                <a:solidFill>
                  <a:schemeClr val="dk2"/>
                </a:solidFill>
              </a:rPr>
              <a:t>선택 불가</a:t>
            </a:r>
            <a:r>
              <a:rPr lang="ko-KR" sz="2200" b="1" dirty="0">
                <a:solidFill>
                  <a:schemeClr val="dk2"/>
                </a:solidFill>
              </a:rPr>
              <a:t> </a:t>
            </a:r>
            <a:endParaRPr sz="2200" b="1" dirty="0">
              <a:solidFill>
                <a:schemeClr val="dk2"/>
              </a:solidFill>
            </a:endParaRPr>
          </a:p>
        </p:txBody>
      </p:sp>
      <p:sp>
        <p:nvSpPr>
          <p:cNvPr id="481" name="Google Shape;481;g256b07b7a5b_0_2436"/>
          <p:cNvSpPr txBox="1">
            <a:spLocks noGrp="1"/>
          </p:cNvSpPr>
          <p:nvPr>
            <p:ph type="title"/>
          </p:nvPr>
        </p:nvSpPr>
        <p:spPr>
          <a:xfrm>
            <a:off x="6935450" y="1507350"/>
            <a:ext cx="4233000" cy="815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 err="1">
                <a:solidFill>
                  <a:schemeClr val="lt1"/>
                </a:solidFill>
              </a:rPr>
              <a:t>AI야어여</a:t>
            </a:r>
            <a:endParaRPr sz="30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g256e61efea7_3_4" descr="컴퓨터, 장난감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5765" y="0"/>
            <a:ext cx="2226235" cy="1431151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g256e61efea7_3_4"/>
          <p:cNvSpPr/>
          <p:nvPr/>
        </p:nvSpPr>
        <p:spPr>
          <a:xfrm>
            <a:off x="0" y="0"/>
            <a:ext cx="9965700" cy="1431300"/>
          </a:xfrm>
          <a:prstGeom prst="rect">
            <a:avLst/>
          </a:prstGeom>
          <a:solidFill>
            <a:srgbClr val="F0ED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488" name="Google Shape;488;g256e61efea7_3_4"/>
          <p:cNvSpPr txBox="1"/>
          <p:nvPr/>
        </p:nvSpPr>
        <p:spPr>
          <a:xfrm>
            <a:off x="373800" y="484750"/>
            <a:ext cx="57714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&gt;&gt; 활용된 생성형 AI</a:t>
            </a:r>
            <a:endParaRPr sz="3200" b="1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sym typeface="Arial"/>
            </a:endParaRPr>
          </a:p>
        </p:txBody>
      </p:sp>
      <p:sp>
        <p:nvSpPr>
          <p:cNvPr id="489" name="Google Shape;489;g256e61efea7_3_4"/>
          <p:cNvSpPr txBox="1"/>
          <p:nvPr/>
        </p:nvSpPr>
        <p:spPr>
          <a:xfrm>
            <a:off x="880868" y="4592550"/>
            <a:ext cx="2018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rgbClr val="3F3F3F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BARD</a:t>
            </a:r>
            <a:endParaRPr sz="30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490" name="Google Shape;490;g256e61efea7_3_4"/>
          <p:cNvSpPr txBox="1"/>
          <p:nvPr/>
        </p:nvSpPr>
        <p:spPr>
          <a:xfrm>
            <a:off x="5086799" y="4592550"/>
            <a:ext cx="2018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DALL-E</a:t>
            </a:r>
            <a:endParaRPr sz="3000" dirty="0">
              <a:solidFill>
                <a:schemeClr val="dk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491" name="Google Shape;491;g256e61efea7_3_4"/>
          <p:cNvSpPr txBox="1"/>
          <p:nvPr/>
        </p:nvSpPr>
        <p:spPr>
          <a:xfrm>
            <a:off x="8515130" y="4592550"/>
            <a:ext cx="2018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ChatGPT</a:t>
            </a:r>
            <a:endParaRPr sz="3000" dirty="0">
              <a:solidFill>
                <a:schemeClr val="dk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pic>
        <p:nvPicPr>
          <p:cNvPr id="492" name="Google Shape;492;g256e61efea7_3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800" y="2713425"/>
            <a:ext cx="3032550" cy="143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g256e61efea7_3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0925" y="2704350"/>
            <a:ext cx="3032550" cy="143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g256e61efea7_3_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08050" y="2713350"/>
            <a:ext cx="3032550" cy="1431299"/>
          </a:xfrm>
          <a:prstGeom prst="rect">
            <a:avLst/>
          </a:prstGeom>
          <a:noFill/>
          <a:ln w="12700" cap="flat" cmpd="sng">
            <a:solidFill>
              <a:srgbClr val="323F4F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495" name="Google Shape;495;g256e61efea7_3_4"/>
          <p:cNvSpPr txBox="1"/>
          <p:nvPr/>
        </p:nvSpPr>
        <p:spPr>
          <a:xfrm>
            <a:off x="8656275" y="6442500"/>
            <a:ext cx="3535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이미지 출처:  </a:t>
            </a:r>
            <a:r>
              <a:rPr lang="ko-KR" sz="1500" u="sng" dirty="0" err="1">
                <a:solidFill>
                  <a:schemeClr val="hlink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  <a:hlinkClick r:id="rId7"/>
              </a:rPr>
              <a:t>bard</a:t>
            </a:r>
            <a:r>
              <a:rPr lang="ko-KR" sz="15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   </a:t>
            </a:r>
            <a:r>
              <a:rPr lang="ko-KR" sz="1500" u="sng" dirty="0" err="1">
                <a:solidFill>
                  <a:schemeClr val="hlink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  <a:hlinkClick r:id="rId8"/>
              </a:rPr>
              <a:t>dall-e</a:t>
            </a:r>
            <a:r>
              <a:rPr lang="ko-KR" sz="15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  </a:t>
            </a:r>
            <a:r>
              <a:rPr lang="ko-KR" sz="1500" u="sng" dirty="0">
                <a:solidFill>
                  <a:schemeClr val="hlink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  <a:hlinkClick r:id="rId9"/>
              </a:rPr>
              <a:t> </a:t>
            </a:r>
            <a:r>
              <a:rPr lang="ko-KR" sz="1500" u="sng" dirty="0" err="1">
                <a:solidFill>
                  <a:schemeClr val="hlink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  <a:hlinkClick r:id="rId9"/>
              </a:rPr>
              <a:t>chatGPT</a:t>
            </a:r>
            <a:endParaRPr sz="15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g25713cf605d_8_677" descr="컴퓨터, 장난감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5765" y="0"/>
            <a:ext cx="2226235" cy="1431151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g25713cf605d_8_677"/>
          <p:cNvSpPr/>
          <p:nvPr/>
        </p:nvSpPr>
        <p:spPr>
          <a:xfrm>
            <a:off x="0" y="0"/>
            <a:ext cx="9965700" cy="1431300"/>
          </a:xfrm>
          <a:prstGeom prst="rect">
            <a:avLst/>
          </a:prstGeom>
          <a:solidFill>
            <a:srgbClr val="F0ED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502" name="Google Shape;502;g25713cf605d_8_677"/>
          <p:cNvSpPr txBox="1"/>
          <p:nvPr/>
        </p:nvSpPr>
        <p:spPr>
          <a:xfrm>
            <a:off x="373800" y="484750"/>
            <a:ext cx="63210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&gt;&gt; </a:t>
            </a:r>
            <a:r>
              <a:rPr lang="ko-KR" sz="3200" b="1" dirty="0" err="1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Bard를</a:t>
            </a: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이용한 학습문장 생성</a:t>
            </a:r>
            <a:endParaRPr sz="3200" b="1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sym typeface="Arial"/>
            </a:endParaRPr>
          </a:p>
        </p:txBody>
      </p:sp>
      <p:sp>
        <p:nvSpPr>
          <p:cNvPr id="503" name="Google Shape;503;g25713cf605d_8_677"/>
          <p:cNvSpPr txBox="1"/>
          <p:nvPr/>
        </p:nvSpPr>
        <p:spPr>
          <a:xfrm>
            <a:off x="206075" y="1692650"/>
            <a:ext cx="2782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학습 단어 뭉치</a:t>
            </a:r>
            <a:endParaRPr sz="20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504" name="Google Shape;504;g25713cf605d_8_677"/>
          <p:cNvSpPr/>
          <p:nvPr/>
        </p:nvSpPr>
        <p:spPr>
          <a:xfrm>
            <a:off x="484025" y="2360350"/>
            <a:ext cx="2226300" cy="1624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가위, 공책, </a:t>
            </a:r>
            <a:endParaRPr lang="en-US" altLang="ko-KR" sz="24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…</a:t>
            </a:r>
            <a:endParaRPr lang="en-US" sz="24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cxnSp>
        <p:nvCxnSpPr>
          <p:cNvPr id="505" name="Google Shape;505;g25713cf605d_8_677"/>
          <p:cNvCxnSpPr/>
          <p:nvPr/>
        </p:nvCxnSpPr>
        <p:spPr>
          <a:xfrm rot="10800000" flipH="1">
            <a:off x="2862725" y="3156400"/>
            <a:ext cx="766500" cy="16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06" name="Google Shape;506;g25713cf605d_8_6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4700" y="2761663"/>
            <a:ext cx="1930326" cy="91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g25713cf605d_8_416" descr="컴퓨터, 장난감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5765" y="0"/>
            <a:ext cx="2226235" cy="1431151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g25713cf605d_8_416"/>
          <p:cNvSpPr/>
          <p:nvPr/>
        </p:nvSpPr>
        <p:spPr>
          <a:xfrm>
            <a:off x="0" y="0"/>
            <a:ext cx="9965700" cy="1431300"/>
          </a:xfrm>
          <a:prstGeom prst="rect">
            <a:avLst/>
          </a:prstGeom>
          <a:solidFill>
            <a:srgbClr val="F0ED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513" name="Google Shape;513;g25713cf605d_8_416"/>
          <p:cNvSpPr txBox="1"/>
          <p:nvPr/>
        </p:nvSpPr>
        <p:spPr>
          <a:xfrm>
            <a:off x="373800" y="484750"/>
            <a:ext cx="63210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&gt;&gt; </a:t>
            </a:r>
            <a:r>
              <a:rPr lang="ko-KR" sz="3200" b="1" dirty="0" err="1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Bard를</a:t>
            </a: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이용한 학습문장 생성</a:t>
            </a:r>
            <a:endParaRPr sz="3200" b="1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sym typeface="Arial"/>
            </a:endParaRPr>
          </a:p>
        </p:txBody>
      </p:sp>
      <p:sp>
        <p:nvSpPr>
          <p:cNvPr id="514" name="Google Shape;514;g25713cf605d_8_416"/>
          <p:cNvSpPr txBox="1"/>
          <p:nvPr/>
        </p:nvSpPr>
        <p:spPr>
          <a:xfrm>
            <a:off x="206075" y="1692650"/>
            <a:ext cx="2782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학습 단어 뭉치</a:t>
            </a:r>
            <a:endParaRPr sz="20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cxnSp>
        <p:nvCxnSpPr>
          <p:cNvPr id="516" name="Google Shape;516;g25713cf605d_8_416"/>
          <p:cNvCxnSpPr/>
          <p:nvPr/>
        </p:nvCxnSpPr>
        <p:spPr>
          <a:xfrm rot="10800000" flipH="1">
            <a:off x="2862725" y="3156400"/>
            <a:ext cx="766500" cy="16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17" name="Google Shape;517;g25713cf605d_8_4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4700" y="2761663"/>
            <a:ext cx="1930326" cy="910975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g25713cf605d_8_416"/>
          <p:cNvSpPr txBox="1"/>
          <p:nvPr/>
        </p:nvSpPr>
        <p:spPr>
          <a:xfrm>
            <a:off x="484025" y="4319900"/>
            <a:ext cx="3728100" cy="677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출처</a:t>
            </a:r>
            <a:endParaRPr sz="1600" b="1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국립국어원 한국어 </a:t>
            </a:r>
            <a:r>
              <a:rPr lang="ko-KR" sz="1600" b="1" dirty="0" err="1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교수학습샘터</a:t>
            </a:r>
            <a:endParaRPr sz="1600" b="1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cxnSp>
        <p:nvCxnSpPr>
          <p:cNvPr id="519" name="Google Shape;519;g25713cf605d_8_416"/>
          <p:cNvCxnSpPr>
            <a:cxnSpLocks/>
            <a:endCxn id="518" idx="0"/>
          </p:cNvCxnSpPr>
          <p:nvPr/>
        </p:nvCxnSpPr>
        <p:spPr>
          <a:xfrm rot="-5400000" flipH="1">
            <a:off x="1805075" y="3776950"/>
            <a:ext cx="335100" cy="750900"/>
          </a:xfrm>
          <a:prstGeom prst="bentConnector3">
            <a:avLst>
              <a:gd name="adj1" fmla="val 49993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504;g25713cf605d_8_677">
            <a:extLst>
              <a:ext uri="{FF2B5EF4-FFF2-40B4-BE49-F238E27FC236}">
                <a16:creationId xmlns:a16="http://schemas.microsoft.com/office/drawing/2014/main" id="{BB63F2EE-9FB6-4807-89CA-8B475594DD52}"/>
              </a:ext>
            </a:extLst>
          </p:cNvPr>
          <p:cNvSpPr/>
          <p:nvPr/>
        </p:nvSpPr>
        <p:spPr>
          <a:xfrm>
            <a:off x="484025" y="2360350"/>
            <a:ext cx="2226300" cy="1624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가위, 공책, </a:t>
            </a:r>
            <a:endParaRPr lang="en-US" altLang="ko-KR" sz="24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…</a:t>
            </a:r>
            <a:endParaRPr sz="24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g25713cf605d_8_712" descr="컴퓨터, 장난감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5765" y="0"/>
            <a:ext cx="2226235" cy="1431151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g25713cf605d_8_712"/>
          <p:cNvSpPr/>
          <p:nvPr/>
        </p:nvSpPr>
        <p:spPr>
          <a:xfrm>
            <a:off x="0" y="0"/>
            <a:ext cx="9965700" cy="1431300"/>
          </a:xfrm>
          <a:prstGeom prst="rect">
            <a:avLst/>
          </a:prstGeom>
          <a:solidFill>
            <a:srgbClr val="F0ED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526" name="Google Shape;526;g25713cf605d_8_712"/>
          <p:cNvSpPr txBox="1"/>
          <p:nvPr/>
        </p:nvSpPr>
        <p:spPr>
          <a:xfrm>
            <a:off x="373800" y="484750"/>
            <a:ext cx="63210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&gt;&gt; </a:t>
            </a:r>
            <a:r>
              <a:rPr lang="ko-KR" sz="3200" b="1" dirty="0" err="1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Bard를</a:t>
            </a: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이용한 학습문장 생성</a:t>
            </a:r>
            <a:endParaRPr sz="3200" b="1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sym typeface="Arial"/>
            </a:endParaRPr>
          </a:p>
        </p:txBody>
      </p:sp>
      <p:sp>
        <p:nvSpPr>
          <p:cNvPr id="527" name="Google Shape;527;g25713cf605d_8_712"/>
          <p:cNvSpPr txBox="1"/>
          <p:nvPr/>
        </p:nvSpPr>
        <p:spPr>
          <a:xfrm>
            <a:off x="206075" y="1692650"/>
            <a:ext cx="2782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학습 단어 뭉치</a:t>
            </a:r>
            <a:endParaRPr sz="20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cxnSp>
        <p:nvCxnSpPr>
          <p:cNvPr id="529" name="Google Shape;529;g25713cf605d_8_712"/>
          <p:cNvCxnSpPr/>
          <p:nvPr/>
        </p:nvCxnSpPr>
        <p:spPr>
          <a:xfrm rot="10800000" flipH="1">
            <a:off x="2862725" y="3156400"/>
            <a:ext cx="766500" cy="16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0" name="Google Shape;530;g25713cf605d_8_712"/>
          <p:cNvCxnSpPr/>
          <p:nvPr/>
        </p:nvCxnSpPr>
        <p:spPr>
          <a:xfrm>
            <a:off x="5981350" y="3232800"/>
            <a:ext cx="1338900" cy="1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1" name="Google Shape;531;g25713cf605d_8_712"/>
          <p:cNvSpPr/>
          <p:nvPr/>
        </p:nvSpPr>
        <p:spPr>
          <a:xfrm>
            <a:off x="7543650" y="2360350"/>
            <a:ext cx="3922500" cy="1624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ko-KR" sz="20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어린이가</a:t>
            </a:r>
            <a:r>
              <a:rPr lang="ko-KR" sz="2000" b="1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2000" b="1" u="sng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가위</a:t>
            </a:r>
            <a:r>
              <a:rPr lang="ko-KR" sz="20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로 종이를 자르고 있습니다.</a:t>
            </a:r>
            <a:endParaRPr sz="20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ko-KR" sz="2000" b="1" u="sng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공책</a:t>
            </a:r>
            <a:r>
              <a:rPr lang="ko-KR" sz="20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에 꽃을 그렸어요.</a:t>
            </a:r>
            <a:endParaRPr sz="20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532" name="Google Shape;532;g25713cf605d_8_712"/>
          <p:cNvSpPr txBox="1"/>
          <p:nvPr/>
        </p:nvSpPr>
        <p:spPr>
          <a:xfrm>
            <a:off x="8113800" y="1692650"/>
            <a:ext cx="2782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학습 문장 뭉치</a:t>
            </a:r>
            <a:r>
              <a:rPr lang="ko-KR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  </a:t>
            </a: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pic>
        <p:nvPicPr>
          <p:cNvPr id="533" name="Google Shape;533;g25713cf605d_8_7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4700" y="2761663"/>
            <a:ext cx="1930326" cy="91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504;g25713cf605d_8_677">
            <a:extLst>
              <a:ext uri="{FF2B5EF4-FFF2-40B4-BE49-F238E27FC236}">
                <a16:creationId xmlns:a16="http://schemas.microsoft.com/office/drawing/2014/main" id="{78A96C94-0AFA-4CF6-936D-55243FE720B0}"/>
              </a:ext>
            </a:extLst>
          </p:cNvPr>
          <p:cNvSpPr/>
          <p:nvPr/>
        </p:nvSpPr>
        <p:spPr>
          <a:xfrm>
            <a:off x="484025" y="2360350"/>
            <a:ext cx="2226300" cy="1624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가위, 공책, </a:t>
            </a:r>
            <a:endParaRPr lang="en-US" altLang="ko-KR" sz="24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…</a:t>
            </a:r>
            <a:endParaRPr sz="24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g256b07b7a5b_0_2636"/>
          <p:cNvGrpSpPr/>
          <p:nvPr/>
        </p:nvGrpSpPr>
        <p:grpSpPr>
          <a:xfrm>
            <a:off x="-27292" y="0"/>
            <a:ext cx="12219300" cy="6858000"/>
            <a:chOff x="-27292" y="0"/>
            <a:chExt cx="12219300" cy="6858000"/>
          </a:xfrm>
        </p:grpSpPr>
        <p:pic>
          <p:nvPicPr>
            <p:cNvPr id="184" name="Google Shape;184;g256b07b7a5b_0_2636" descr="스크린샷, 그래픽 디자인, 그래픽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7292" y="4303059"/>
              <a:ext cx="12219294" cy="25549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" name="Google Shape;185;g256b07b7a5b_0_2636"/>
            <p:cNvSpPr/>
            <p:nvPr/>
          </p:nvSpPr>
          <p:spPr>
            <a:xfrm>
              <a:off x="-27292" y="0"/>
              <a:ext cx="12219300" cy="4303200"/>
            </a:xfrm>
            <a:prstGeom prst="rect">
              <a:avLst/>
            </a:prstGeom>
            <a:solidFill>
              <a:srgbClr val="F0EDF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endParaRPr>
            </a:p>
          </p:txBody>
        </p:sp>
      </p:grpSp>
      <p:sp>
        <p:nvSpPr>
          <p:cNvPr id="186" name="Google Shape;186;g256b07b7a5b_0_2636"/>
          <p:cNvSpPr txBox="1"/>
          <p:nvPr/>
        </p:nvSpPr>
        <p:spPr>
          <a:xfrm>
            <a:off x="3547389" y="5349572"/>
            <a:ext cx="5097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개요</a:t>
            </a: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cxnSp>
        <p:nvCxnSpPr>
          <p:cNvPr id="187" name="Google Shape;187;g256b07b7a5b_0_2636"/>
          <p:cNvCxnSpPr/>
          <p:nvPr/>
        </p:nvCxnSpPr>
        <p:spPr>
          <a:xfrm>
            <a:off x="5430644" y="4871184"/>
            <a:ext cx="1293600" cy="0"/>
          </a:xfrm>
          <a:prstGeom prst="straightConnector1">
            <a:avLst/>
          </a:prstGeom>
          <a:noFill/>
          <a:ln w="76200" cap="flat" cmpd="sng">
            <a:solidFill>
              <a:srgbClr val="0F429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8" name="Google Shape;188;g256b07b7a5b_0_2636"/>
          <p:cNvSpPr txBox="1"/>
          <p:nvPr/>
        </p:nvSpPr>
        <p:spPr>
          <a:xfrm>
            <a:off x="5387160" y="923653"/>
            <a:ext cx="1380600" cy="3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9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1</a:t>
            </a:r>
            <a:endParaRPr sz="19900" b="1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g25713cf605d_8_611" descr="컴퓨터, 장난감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5765" y="0"/>
            <a:ext cx="2226235" cy="1431151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g25713cf605d_8_611"/>
          <p:cNvSpPr/>
          <p:nvPr/>
        </p:nvSpPr>
        <p:spPr>
          <a:xfrm>
            <a:off x="0" y="0"/>
            <a:ext cx="9965700" cy="1431300"/>
          </a:xfrm>
          <a:prstGeom prst="rect">
            <a:avLst/>
          </a:prstGeom>
          <a:solidFill>
            <a:srgbClr val="F0ED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540" name="Google Shape;540;g25713cf605d_8_611"/>
          <p:cNvSpPr txBox="1"/>
          <p:nvPr/>
        </p:nvSpPr>
        <p:spPr>
          <a:xfrm>
            <a:off x="373800" y="484750"/>
            <a:ext cx="63210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&gt;&gt; </a:t>
            </a:r>
            <a:r>
              <a:rPr lang="ko-KR" sz="3200" b="1" dirty="0" err="1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Bard를</a:t>
            </a: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이용한 학습문장 생성</a:t>
            </a:r>
            <a:endParaRPr sz="3200" b="1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sym typeface="Arial"/>
            </a:endParaRPr>
          </a:p>
        </p:txBody>
      </p:sp>
      <p:sp>
        <p:nvSpPr>
          <p:cNvPr id="541" name="Google Shape;541;g25713cf605d_8_611"/>
          <p:cNvSpPr txBox="1"/>
          <p:nvPr/>
        </p:nvSpPr>
        <p:spPr>
          <a:xfrm>
            <a:off x="206075" y="1692650"/>
            <a:ext cx="2782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학습 단어 뭉치</a:t>
            </a:r>
            <a:endParaRPr sz="20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cxnSp>
        <p:nvCxnSpPr>
          <p:cNvPr id="543" name="Google Shape;543;g25713cf605d_8_611"/>
          <p:cNvCxnSpPr/>
          <p:nvPr/>
        </p:nvCxnSpPr>
        <p:spPr>
          <a:xfrm rot="10800000" flipH="1">
            <a:off x="2862725" y="3156400"/>
            <a:ext cx="766500" cy="16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" name="Google Shape;544;g25713cf605d_8_611"/>
          <p:cNvCxnSpPr/>
          <p:nvPr/>
        </p:nvCxnSpPr>
        <p:spPr>
          <a:xfrm>
            <a:off x="5981350" y="3232800"/>
            <a:ext cx="1338900" cy="1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5" name="Google Shape;545;g25713cf605d_8_611"/>
          <p:cNvSpPr/>
          <p:nvPr/>
        </p:nvSpPr>
        <p:spPr>
          <a:xfrm>
            <a:off x="7543650" y="2360350"/>
            <a:ext cx="3922500" cy="1624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ko-KR" sz="20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어린이가</a:t>
            </a:r>
            <a:r>
              <a:rPr lang="ko-KR" sz="20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2000" b="1" u="sng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가위</a:t>
            </a:r>
            <a:r>
              <a:rPr lang="ko-KR" sz="20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로 종이를 자르고 있습니다.</a:t>
            </a:r>
            <a:endParaRPr sz="20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ko-KR" sz="2000" b="1" u="sng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공책</a:t>
            </a:r>
            <a:r>
              <a:rPr lang="ko-KR" sz="20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에 꽃을 그렸어요.</a:t>
            </a:r>
            <a:endParaRPr sz="20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546" name="Google Shape;546;g25713cf605d_8_611"/>
          <p:cNvSpPr txBox="1"/>
          <p:nvPr/>
        </p:nvSpPr>
        <p:spPr>
          <a:xfrm>
            <a:off x="8113800" y="1692650"/>
            <a:ext cx="2782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학습 문장 뭉치</a:t>
            </a:r>
            <a:r>
              <a:rPr lang="ko-KR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  </a:t>
            </a: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pic>
        <p:nvPicPr>
          <p:cNvPr id="547" name="Google Shape;547;g25713cf605d_8_6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4700" y="2761663"/>
            <a:ext cx="1930326" cy="91097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g25713cf605d_8_611"/>
          <p:cNvSpPr txBox="1"/>
          <p:nvPr/>
        </p:nvSpPr>
        <p:spPr>
          <a:xfrm>
            <a:off x="2719250" y="5364550"/>
            <a:ext cx="4201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1" dirty="0">
                <a:solidFill>
                  <a:srgbClr val="0070C0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 ‘</a:t>
            </a:r>
            <a:r>
              <a:rPr lang="ko-KR" sz="1900" b="1" dirty="0" err="1">
                <a:solidFill>
                  <a:srgbClr val="0070C0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가위’를</a:t>
            </a:r>
            <a:r>
              <a:rPr lang="ko-KR" sz="1900" b="1" dirty="0">
                <a:solidFill>
                  <a:srgbClr val="0070C0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 포함하고 초등학생이 </a:t>
            </a:r>
            <a:endParaRPr sz="1900" b="1" dirty="0">
              <a:solidFill>
                <a:srgbClr val="0070C0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1" dirty="0">
                <a:solidFill>
                  <a:srgbClr val="0070C0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이해 가능할 만한 문장을 생성해줘</a:t>
            </a:r>
            <a:endParaRPr sz="1900" b="1" dirty="0">
              <a:solidFill>
                <a:srgbClr val="0070C0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cxnSp>
        <p:nvCxnSpPr>
          <p:cNvPr id="549" name="Google Shape;549;g25713cf605d_8_611"/>
          <p:cNvCxnSpPr/>
          <p:nvPr/>
        </p:nvCxnSpPr>
        <p:spPr>
          <a:xfrm rot="10800000" flipH="1">
            <a:off x="4812951" y="3984862"/>
            <a:ext cx="13800" cy="667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0" name="Google Shape;550;g25713cf605d_8_611"/>
          <p:cNvSpPr txBox="1"/>
          <p:nvPr/>
        </p:nvSpPr>
        <p:spPr>
          <a:xfrm>
            <a:off x="3366813" y="4733350"/>
            <a:ext cx="29061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9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프롬프트</a:t>
            </a:r>
            <a:endParaRPr sz="28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15" name="Google Shape;504;g25713cf605d_8_677">
            <a:extLst>
              <a:ext uri="{FF2B5EF4-FFF2-40B4-BE49-F238E27FC236}">
                <a16:creationId xmlns:a16="http://schemas.microsoft.com/office/drawing/2014/main" id="{1E48151D-D4AF-4085-88F5-087FEC1CAE33}"/>
              </a:ext>
            </a:extLst>
          </p:cNvPr>
          <p:cNvSpPr/>
          <p:nvPr/>
        </p:nvSpPr>
        <p:spPr>
          <a:xfrm>
            <a:off x="484025" y="2360350"/>
            <a:ext cx="2226300" cy="1624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가위, 공책, </a:t>
            </a:r>
            <a:endParaRPr lang="en-US" altLang="ko-KR" sz="24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…</a:t>
            </a:r>
            <a:endParaRPr sz="24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g25713cf605d_8_489" descr="컴퓨터, 장난감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5765" y="0"/>
            <a:ext cx="2226235" cy="1431151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g25713cf605d_8_489"/>
          <p:cNvSpPr/>
          <p:nvPr/>
        </p:nvSpPr>
        <p:spPr>
          <a:xfrm>
            <a:off x="0" y="0"/>
            <a:ext cx="9965700" cy="1431300"/>
          </a:xfrm>
          <a:prstGeom prst="rect">
            <a:avLst/>
          </a:prstGeom>
          <a:solidFill>
            <a:srgbClr val="F0ED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557" name="Google Shape;557;g25713cf605d_8_489"/>
          <p:cNvSpPr txBox="1"/>
          <p:nvPr/>
        </p:nvSpPr>
        <p:spPr>
          <a:xfrm>
            <a:off x="373800" y="484750"/>
            <a:ext cx="63210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&gt;&gt; </a:t>
            </a:r>
            <a:r>
              <a:rPr lang="ko-KR" sz="3200" b="1" dirty="0" err="1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Bard를</a:t>
            </a: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이용한 학습문장 생성</a:t>
            </a:r>
            <a:endParaRPr sz="3200" b="1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sym typeface="Arial"/>
            </a:endParaRPr>
          </a:p>
        </p:txBody>
      </p:sp>
      <p:sp>
        <p:nvSpPr>
          <p:cNvPr id="558" name="Google Shape;558;g25713cf605d_8_489"/>
          <p:cNvSpPr txBox="1"/>
          <p:nvPr/>
        </p:nvSpPr>
        <p:spPr>
          <a:xfrm>
            <a:off x="206075" y="1692650"/>
            <a:ext cx="2782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학습 단어 뭉치</a:t>
            </a:r>
            <a:endParaRPr sz="20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cxnSp>
        <p:nvCxnSpPr>
          <p:cNvPr id="560" name="Google Shape;560;g25713cf605d_8_489"/>
          <p:cNvCxnSpPr/>
          <p:nvPr/>
        </p:nvCxnSpPr>
        <p:spPr>
          <a:xfrm rot="10800000" flipH="1">
            <a:off x="2862725" y="3156400"/>
            <a:ext cx="766500" cy="16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1" name="Google Shape;561;g25713cf605d_8_489"/>
          <p:cNvCxnSpPr/>
          <p:nvPr/>
        </p:nvCxnSpPr>
        <p:spPr>
          <a:xfrm>
            <a:off x="5981350" y="3232800"/>
            <a:ext cx="1338900" cy="1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2" name="Google Shape;562;g25713cf605d_8_489"/>
          <p:cNvSpPr/>
          <p:nvPr/>
        </p:nvSpPr>
        <p:spPr>
          <a:xfrm>
            <a:off x="7543650" y="2360350"/>
            <a:ext cx="3922500" cy="1624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20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어린이가</a:t>
            </a:r>
            <a:r>
              <a:rPr lang="ko-KR" sz="2000" b="1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2000" b="1" u="sng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가위</a:t>
            </a:r>
            <a:r>
              <a:rPr lang="ko-KR" sz="20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로 종이를 자르고 있습니다.</a:t>
            </a:r>
            <a:endParaRPr sz="2000" dirty="0">
              <a:solidFill>
                <a:schemeClr val="dk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2000" b="1" u="sng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공책</a:t>
            </a:r>
            <a:r>
              <a:rPr lang="ko-KR" sz="20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에 꽃을 그렸어요.</a:t>
            </a:r>
            <a:endParaRPr sz="2000" b="1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563" name="Google Shape;563;g25713cf605d_8_489"/>
          <p:cNvSpPr txBox="1"/>
          <p:nvPr/>
        </p:nvSpPr>
        <p:spPr>
          <a:xfrm>
            <a:off x="8113800" y="1692650"/>
            <a:ext cx="2782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학습 문장 뭉치</a:t>
            </a:r>
            <a:r>
              <a:rPr lang="ko-KR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  </a:t>
            </a: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pic>
        <p:nvPicPr>
          <p:cNvPr id="564" name="Google Shape;564;g25713cf605d_8_4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4700" y="2761663"/>
            <a:ext cx="1930326" cy="91097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g25713cf605d_8_489"/>
          <p:cNvSpPr txBox="1"/>
          <p:nvPr/>
        </p:nvSpPr>
        <p:spPr>
          <a:xfrm>
            <a:off x="2719250" y="5364550"/>
            <a:ext cx="4201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1" dirty="0">
                <a:solidFill>
                  <a:srgbClr val="0070C0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 ‘</a:t>
            </a:r>
            <a:r>
              <a:rPr lang="ko-KR" sz="1900" b="1" dirty="0" err="1">
                <a:solidFill>
                  <a:srgbClr val="0070C0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가위’를</a:t>
            </a:r>
            <a:r>
              <a:rPr lang="ko-KR" sz="1900" b="1" dirty="0">
                <a:solidFill>
                  <a:srgbClr val="0070C0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 포함하고 초등학생이 </a:t>
            </a:r>
            <a:endParaRPr sz="1900" b="1" dirty="0">
              <a:solidFill>
                <a:srgbClr val="0070C0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1" dirty="0">
                <a:solidFill>
                  <a:srgbClr val="0070C0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이해 가능할 만한 문장을 생성해줘</a:t>
            </a:r>
            <a:endParaRPr sz="1900" b="1" dirty="0">
              <a:solidFill>
                <a:srgbClr val="0070C0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cxnSp>
        <p:nvCxnSpPr>
          <p:cNvPr id="566" name="Google Shape;566;g25713cf605d_8_489"/>
          <p:cNvCxnSpPr/>
          <p:nvPr/>
        </p:nvCxnSpPr>
        <p:spPr>
          <a:xfrm rot="10800000" flipH="1">
            <a:off x="4812951" y="3984862"/>
            <a:ext cx="13800" cy="667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7" name="Google Shape;567;g25713cf605d_8_489"/>
          <p:cNvSpPr txBox="1"/>
          <p:nvPr/>
        </p:nvSpPr>
        <p:spPr>
          <a:xfrm>
            <a:off x="3366813" y="4733350"/>
            <a:ext cx="29061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9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프롬프트</a:t>
            </a:r>
            <a:endParaRPr sz="28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568" name="Google Shape;568;g25713cf605d_8_489"/>
          <p:cNvSpPr txBox="1"/>
          <p:nvPr/>
        </p:nvSpPr>
        <p:spPr>
          <a:xfrm>
            <a:off x="7668625" y="4586700"/>
            <a:ext cx="34776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시도했던 프롬프트</a:t>
            </a:r>
            <a:endParaRPr sz="1700" dirty="0">
              <a:solidFill>
                <a:schemeClr val="dk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: ‘</a:t>
            </a: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가위’를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포함한 문장을 생성해줘</a:t>
            </a:r>
            <a:endParaRPr sz="1700" dirty="0">
              <a:solidFill>
                <a:schemeClr val="dk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endParaRPr sz="1700" dirty="0">
              <a:solidFill>
                <a:schemeClr val="dk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→ </a:t>
            </a:r>
            <a:r>
              <a:rPr lang="ko-KR" sz="1700" u="sng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학습에 알맞지 않거나 수준 높은 단어가 문장에 포함</a:t>
            </a:r>
            <a:endParaRPr u="sng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16" name="Google Shape;504;g25713cf605d_8_677">
            <a:extLst>
              <a:ext uri="{FF2B5EF4-FFF2-40B4-BE49-F238E27FC236}">
                <a16:creationId xmlns:a16="http://schemas.microsoft.com/office/drawing/2014/main" id="{011802CC-112A-496B-B63A-0409D36C6241}"/>
              </a:ext>
            </a:extLst>
          </p:cNvPr>
          <p:cNvSpPr/>
          <p:nvPr/>
        </p:nvSpPr>
        <p:spPr>
          <a:xfrm>
            <a:off x="484025" y="2360350"/>
            <a:ext cx="2226300" cy="1624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가위, 공책, </a:t>
            </a:r>
            <a:endParaRPr lang="en-US" altLang="ko-KR" sz="24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…</a:t>
            </a:r>
            <a:endParaRPr sz="24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g25713cf605d_8_454" descr="컴퓨터, 장난감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5765" y="0"/>
            <a:ext cx="2226235" cy="1431151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g25713cf605d_8_454"/>
          <p:cNvSpPr/>
          <p:nvPr/>
        </p:nvSpPr>
        <p:spPr>
          <a:xfrm>
            <a:off x="0" y="0"/>
            <a:ext cx="9965700" cy="1431300"/>
          </a:xfrm>
          <a:prstGeom prst="rect">
            <a:avLst/>
          </a:prstGeom>
          <a:solidFill>
            <a:srgbClr val="F0ED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575" name="Google Shape;575;g25713cf605d_8_454"/>
          <p:cNvSpPr txBox="1"/>
          <p:nvPr/>
        </p:nvSpPr>
        <p:spPr>
          <a:xfrm>
            <a:off x="206075" y="1692650"/>
            <a:ext cx="2782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학습 단어 뭉치</a:t>
            </a:r>
            <a:endParaRPr sz="20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578" name="Google Shape;578;g25713cf605d_8_454"/>
          <p:cNvSpPr txBox="1"/>
          <p:nvPr/>
        </p:nvSpPr>
        <p:spPr>
          <a:xfrm>
            <a:off x="206075" y="4159950"/>
            <a:ext cx="2782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학습 문장 뭉치</a:t>
            </a:r>
            <a:r>
              <a:rPr lang="ko-KR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  </a:t>
            </a: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579" name="Google Shape;579;g25713cf605d_8_454"/>
          <p:cNvSpPr txBox="1"/>
          <p:nvPr/>
        </p:nvSpPr>
        <p:spPr>
          <a:xfrm>
            <a:off x="373799" y="484750"/>
            <a:ext cx="996569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&gt;&gt; </a:t>
            </a:r>
            <a:r>
              <a:rPr lang="ko-KR" sz="27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DALL-</a:t>
            </a:r>
            <a:r>
              <a:rPr lang="ko-KR" sz="2700" b="1" dirty="0" err="1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E를</a:t>
            </a:r>
            <a:r>
              <a:rPr lang="ko-KR" sz="27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이용해 단어/문장 학습에 사용되는 이미지 생성</a:t>
            </a:r>
            <a:endParaRPr sz="2700" b="1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sym typeface="Arial"/>
            </a:endParaRPr>
          </a:p>
        </p:txBody>
      </p:sp>
      <p:sp>
        <p:nvSpPr>
          <p:cNvPr id="9" name="Google Shape;504;g25713cf605d_8_677">
            <a:extLst>
              <a:ext uri="{FF2B5EF4-FFF2-40B4-BE49-F238E27FC236}">
                <a16:creationId xmlns:a16="http://schemas.microsoft.com/office/drawing/2014/main" id="{33B5D22E-7386-4F4E-B58C-8E10889E1B83}"/>
              </a:ext>
            </a:extLst>
          </p:cNvPr>
          <p:cNvSpPr/>
          <p:nvPr/>
        </p:nvSpPr>
        <p:spPr>
          <a:xfrm>
            <a:off x="484025" y="2360350"/>
            <a:ext cx="2226300" cy="1624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가위, 공책, </a:t>
            </a:r>
            <a:endParaRPr lang="en-US" altLang="ko-KR" sz="24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…</a:t>
            </a:r>
            <a:endParaRPr sz="24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10" name="Google Shape;588;g258cb8f2d87_0_212">
            <a:extLst>
              <a:ext uri="{FF2B5EF4-FFF2-40B4-BE49-F238E27FC236}">
                <a16:creationId xmlns:a16="http://schemas.microsoft.com/office/drawing/2014/main" id="{D5DE209C-9530-4DCF-A624-1714FD7A0C6E}"/>
              </a:ext>
            </a:extLst>
          </p:cNvPr>
          <p:cNvSpPr/>
          <p:nvPr/>
        </p:nvSpPr>
        <p:spPr>
          <a:xfrm>
            <a:off x="484175" y="4827650"/>
            <a:ext cx="2226300" cy="1624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8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어린이가</a:t>
            </a:r>
            <a:r>
              <a:rPr lang="ko-KR" sz="1800" b="1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800" b="1" u="sng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가위</a:t>
            </a:r>
            <a:r>
              <a:rPr lang="ko-KR" sz="18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로 종이를 자르고 있습니다.</a:t>
            </a:r>
            <a:endParaRPr sz="1800" dirty="0">
              <a:solidFill>
                <a:schemeClr val="dk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800" b="1" u="sng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공책</a:t>
            </a:r>
            <a:r>
              <a:rPr lang="ko-KR" sz="1800" u="sng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에</a:t>
            </a:r>
            <a:r>
              <a:rPr lang="ko-KR" sz="18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꽃을 그렸어요.</a:t>
            </a:r>
            <a:endParaRPr sz="1800" b="1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g258cb8f2d87_0_212" descr="컴퓨터, 장난감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5765" y="0"/>
            <a:ext cx="2226235" cy="1431151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g258cb8f2d87_0_212"/>
          <p:cNvSpPr/>
          <p:nvPr/>
        </p:nvSpPr>
        <p:spPr>
          <a:xfrm>
            <a:off x="0" y="0"/>
            <a:ext cx="9965700" cy="1431300"/>
          </a:xfrm>
          <a:prstGeom prst="rect">
            <a:avLst/>
          </a:prstGeom>
          <a:solidFill>
            <a:srgbClr val="F0ED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586" name="Google Shape;586;g258cb8f2d87_0_212"/>
          <p:cNvSpPr txBox="1"/>
          <p:nvPr/>
        </p:nvSpPr>
        <p:spPr>
          <a:xfrm>
            <a:off x="206075" y="1692650"/>
            <a:ext cx="2782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학습 단어 뭉치</a:t>
            </a:r>
            <a:endParaRPr sz="20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588" name="Google Shape;588;g258cb8f2d87_0_212"/>
          <p:cNvSpPr/>
          <p:nvPr/>
        </p:nvSpPr>
        <p:spPr>
          <a:xfrm>
            <a:off x="484175" y="4827650"/>
            <a:ext cx="2226300" cy="1624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8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어린이가</a:t>
            </a:r>
            <a:r>
              <a:rPr lang="ko-KR" sz="1800" b="1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800" b="1" u="sng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가위</a:t>
            </a:r>
            <a:r>
              <a:rPr lang="ko-KR" sz="18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로 종이를 자르고 있습니다.</a:t>
            </a:r>
            <a:endParaRPr sz="1800" dirty="0">
              <a:solidFill>
                <a:schemeClr val="dk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800" b="1" u="sng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공책</a:t>
            </a:r>
            <a:r>
              <a:rPr lang="ko-KR" sz="1800" u="sng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에</a:t>
            </a:r>
            <a:r>
              <a:rPr lang="ko-KR" sz="18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꽃을 그렸어요.</a:t>
            </a:r>
            <a:endParaRPr sz="1800" b="1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589" name="Google Shape;589;g258cb8f2d87_0_212"/>
          <p:cNvSpPr txBox="1"/>
          <p:nvPr/>
        </p:nvSpPr>
        <p:spPr>
          <a:xfrm>
            <a:off x="206075" y="4159950"/>
            <a:ext cx="2782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학습 문장 뭉치</a:t>
            </a:r>
            <a:r>
              <a:rPr lang="ko-KR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  </a:t>
            </a: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cxnSp>
        <p:nvCxnSpPr>
          <p:cNvPr id="590" name="Google Shape;590;g258cb8f2d87_0_212"/>
          <p:cNvCxnSpPr>
            <a:endCxn id="591" idx="1"/>
          </p:cNvCxnSpPr>
          <p:nvPr/>
        </p:nvCxnSpPr>
        <p:spPr>
          <a:xfrm>
            <a:off x="2786375" y="5639900"/>
            <a:ext cx="14316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2" name="Google Shape;592;g258cb8f2d87_0_212"/>
          <p:cNvSpPr txBox="1"/>
          <p:nvPr/>
        </p:nvSpPr>
        <p:spPr>
          <a:xfrm>
            <a:off x="373800" y="484750"/>
            <a:ext cx="10113808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&gt;&gt; </a:t>
            </a:r>
            <a:r>
              <a:rPr lang="ko-KR" sz="27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DALL-</a:t>
            </a:r>
            <a:r>
              <a:rPr lang="ko-KR" sz="2700" b="1" dirty="0" err="1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E를</a:t>
            </a:r>
            <a:r>
              <a:rPr lang="ko-KR" sz="27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이용해 단어/문장 학습에 사용되는 이미지 생성</a:t>
            </a:r>
            <a:endParaRPr sz="2700" b="1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sym typeface="Arial"/>
            </a:endParaRPr>
          </a:p>
        </p:txBody>
      </p:sp>
      <p:sp>
        <p:nvSpPr>
          <p:cNvPr id="591" name="Google Shape;591;g258cb8f2d87_0_212"/>
          <p:cNvSpPr/>
          <p:nvPr/>
        </p:nvSpPr>
        <p:spPr>
          <a:xfrm>
            <a:off x="4217975" y="4827650"/>
            <a:ext cx="2226300" cy="1624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A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child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is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cutting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paper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with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b="1" u="sng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scissors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.</a:t>
            </a:r>
            <a:endParaRPr sz="1700" dirty="0">
              <a:solidFill>
                <a:schemeClr val="dk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I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drew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flowers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in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my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b="1" u="sng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notebook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.</a:t>
            </a:r>
            <a:endParaRPr sz="17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594" name="Google Shape;594;g258cb8f2d87_0_212"/>
          <p:cNvSpPr/>
          <p:nvPr/>
        </p:nvSpPr>
        <p:spPr>
          <a:xfrm>
            <a:off x="4217825" y="2360350"/>
            <a:ext cx="2226300" cy="1624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 err="1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scissors</a:t>
            </a:r>
            <a:r>
              <a:rPr lang="ko-KR" sz="24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, </a:t>
            </a:r>
            <a:r>
              <a:rPr lang="ko-KR" sz="2400" dirty="0" err="1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notebook</a:t>
            </a:r>
            <a:r>
              <a:rPr lang="ko-KR" sz="24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, …</a:t>
            </a:r>
            <a:endParaRPr sz="24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cxnSp>
        <p:nvCxnSpPr>
          <p:cNvPr id="595" name="Google Shape;595;g258cb8f2d87_0_212"/>
          <p:cNvCxnSpPr/>
          <p:nvPr/>
        </p:nvCxnSpPr>
        <p:spPr>
          <a:xfrm>
            <a:off x="2786375" y="3125300"/>
            <a:ext cx="14316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Google Shape;632;g258cb8f2d87_0_196">
            <a:extLst>
              <a:ext uri="{FF2B5EF4-FFF2-40B4-BE49-F238E27FC236}">
                <a16:creationId xmlns:a16="http://schemas.microsoft.com/office/drawing/2014/main" id="{9612A3EF-D062-C24F-2E17-799182FC505B}"/>
              </a:ext>
            </a:extLst>
          </p:cNvPr>
          <p:cNvSpPr txBox="1"/>
          <p:nvPr/>
        </p:nvSpPr>
        <p:spPr>
          <a:xfrm>
            <a:off x="2744825" y="3231475"/>
            <a:ext cx="1473000" cy="8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구글 번역</a:t>
            </a:r>
            <a:endParaRPr sz="2100" b="1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API</a:t>
            </a:r>
            <a:endParaRPr sz="2100" b="1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3" name="Google Shape;632;g258cb8f2d87_0_196">
            <a:extLst>
              <a:ext uri="{FF2B5EF4-FFF2-40B4-BE49-F238E27FC236}">
                <a16:creationId xmlns:a16="http://schemas.microsoft.com/office/drawing/2014/main" id="{02BFE5F5-DA10-E06F-80DB-02997E13E757}"/>
              </a:ext>
            </a:extLst>
          </p:cNvPr>
          <p:cNvSpPr txBox="1"/>
          <p:nvPr/>
        </p:nvSpPr>
        <p:spPr>
          <a:xfrm>
            <a:off x="2719941" y="5679206"/>
            <a:ext cx="1422134" cy="8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구글 번역</a:t>
            </a:r>
            <a:endParaRPr sz="2100" b="1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API</a:t>
            </a:r>
            <a:endParaRPr sz="2100" b="1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15" name="Google Shape;504;g25713cf605d_8_677">
            <a:extLst>
              <a:ext uri="{FF2B5EF4-FFF2-40B4-BE49-F238E27FC236}">
                <a16:creationId xmlns:a16="http://schemas.microsoft.com/office/drawing/2014/main" id="{F6AE70CE-1043-48D1-B538-7E0536E12EDD}"/>
              </a:ext>
            </a:extLst>
          </p:cNvPr>
          <p:cNvSpPr/>
          <p:nvPr/>
        </p:nvSpPr>
        <p:spPr>
          <a:xfrm>
            <a:off x="484025" y="2360350"/>
            <a:ext cx="2226300" cy="1624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가위, 공책, </a:t>
            </a:r>
            <a:endParaRPr lang="en-US" altLang="ko-KR" sz="24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…</a:t>
            </a:r>
            <a:endParaRPr sz="24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g258cb8f2d87_0_227" descr="컴퓨터, 장난감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5765" y="0"/>
            <a:ext cx="2226235" cy="1431151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g258cb8f2d87_0_227"/>
          <p:cNvSpPr/>
          <p:nvPr/>
        </p:nvSpPr>
        <p:spPr>
          <a:xfrm>
            <a:off x="0" y="0"/>
            <a:ext cx="9965700" cy="1431300"/>
          </a:xfrm>
          <a:prstGeom prst="rect">
            <a:avLst/>
          </a:prstGeom>
          <a:solidFill>
            <a:srgbClr val="F0ED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603" name="Google Shape;603;g258cb8f2d87_0_227"/>
          <p:cNvSpPr txBox="1"/>
          <p:nvPr/>
        </p:nvSpPr>
        <p:spPr>
          <a:xfrm>
            <a:off x="206075" y="1692650"/>
            <a:ext cx="2782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학습 단어 뭉치</a:t>
            </a:r>
            <a:endParaRPr sz="20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606" name="Google Shape;606;g258cb8f2d87_0_227"/>
          <p:cNvSpPr txBox="1"/>
          <p:nvPr/>
        </p:nvSpPr>
        <p:spPr>
          <a:xfrm>
            <a:off x="206075" y="4159950"/>
            <a:ext cx="2782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학습 문장 뭉치</a:t>
            </a:r>
            <a:r>
              <a:rPr lang="ko-KR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  </a:t>
            </a: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cxnSp>
        <p:nvCxnSpPr>
          <p:cNvPr id="607" name="Google Shape;607;g258cb8f2d87_0_227"/>
          <p:cNvCxnSpPr>
            <a:cxnSpLocks/>
          </p:cNvCxnSpPr>
          <p:nvPr/>
        </p:nvCxnSpPr>
        <p:spPr>
          <a:xfrm>
            <a:off x="2786375" y="5639900"/>
            <a:ext cx="14316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9" name="Google Shape;609;g258cb8f2d87_0_227"/>
          <p:cNvSpPr txBox="1"/>
          <p:nvPr/>
        </p:nvSpPr>
        <p:spPr>
          <a:xfrm>
            <a:off x="373800" y="484750"/>
            <a:ext cx="1016979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&gt;&gt; </a:t>
            </a:r>
            <a:r>
              <a:rPr lang="ko-KR" sz="27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DALL-</a:t>
            </a:r>
            <a:r>
              <a:rPr lang="ko-KR" sz="2700" b="1" dirty="0" err="1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E를</a:t>
            </a:r>
            <a:r>
              <a:rPr lang="ko-KR" sz="27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이용해 단어/문장 학습에 사용되는 이미지 생성</a:t>
            </a:r>
            <a:endParaRPr sz="2700" b="1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sym typeface="Arial"/>
            </a:endParaRPr>
          </a:p>
        </p:txBody>
      </p:sp>
      <p:sp>
        <p:nvSpPr>
          <p:cNvPr id="611" name="Google Shape;611;g258cb8f2d87_0_227"/>
          <p:cNvSpPr txBox="1"/>
          <p:nvPr/>
        </p:nvSpPr>
        <p:spPr>
          <a:xfrm>
            <a:off x="7221900" y="3498150"/>
            <a:ext cx="29061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번역 이유</a:t>
            </a:r>
            <a:endParaRPr sz="3200" b="1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영어로 입력할 때 더 정확한 그림이 생성되기 때문</a:t>
            </a:r>
            <a:endParaRPr sz="2000" dirty="0">
              <a:solidFill>
                <a:schemeClr val="dk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cxnSp>
        <p:nvCxnSpPr>
          <p:cNvPr id="613" name="Google Shape;613;g258cb8f2d87_0_227"/>
          <p:cNvCxnSpPr/>
          <p:nvPr/>
        </p:nvCxnSpPr>
        <p:spPr>
          <a:xfrm>
            <a:off x="2786375" y="3125300"/>
            <a:ext cx="14316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Google Shape;632;g258cb8f2d87_0_196">
            <a:extLst>
              <a:ext uri="{FF2B5EF4-FFF2-40B4-BE49-F238E27FC236}">
                <a16:creationId xmlns:a16="http://schemas.microsoft.com/office/drawing/2014/main" id="{0E6BBB69-91DB-991A-09E3-97CAE5FB1F7D}"/>
              </a:ext>
            </a:extLst>
          </p:cNvPr>
          <p:cNvSpPr txBox="1"/>
          <p:nvPr/>
        </p:nvSpPr>
        <p:spPr>
          <a:xfrm>
            <a:off x="2744825" y="3231475"/>
            <a:ext cx="1473000" cy="8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구글 번역</a:t>
            </a:r>
            <a:endParaRPr sz="2100" b="1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API</a:t>
            </a:r>
            <a:endParaRPr sz="2100" b="1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3" name="Google Shape;632;g258cb8f2d87_0_196">
            <a:extLst>
              <a:ext uri="{FF2B5EF4-FFF2-40B4-BE49-F238E27FC236}">
                <a16:creationId xmlns:a16="http://schemas.microsoft.com/office/drawing/2014/main" id="{C88A58D4-80BD-A3FA-F880-9A54AF7D019F}"/>
              </a:ext>
            </a:extLst>
          </p:cNvPr>
          <p:cNvSpPr txBox="1"/>
          <p:nvPr/>
        </p:nvSpPr>
        <p:spPr>
          <a:xfrm>
            <a:off x="2719941" y="5679206"/>
            <a:ext cx="1422134" cy="8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구글 번역</a:t>
            </a:r>
            <a:endParaRPr sz="2100" b="1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API</a:t>
            </a:r>
            <a:endParaRPr sz="2100" b="1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16" name="Google Shape;504;g25713cf605d_8_677">
            <a:extLst>
              <a:ext uri="{FF2B5EF4-FFF2-40B4-BE49-F238E27FC236}">
                <a16:creationId xmlns:a16="http://schemas.microsoft.com/office/drawing/2014/main" id="{1B50679C-33BB-46C2-A6CA-3E5AD2B001F4}"/>
              </a:ext>
            </a:extLst>
          </p:cNvPr>
          <p:cNvSpPr/>
          <p:nvPr/>
        </p:nvSpPr>
        <p:spPr>
          <a:xfrm>
            <a:off x="484025" y="2360350"/>
            <a:ext cx="2226300" cy="1624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가위, 공책, </a:t>
            </a:r>
            <a:endParaRPr lang="en-US" altLang="ko-KR" sz="24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…</a:t>
            </a:r>
            <a:endParaRPr sz="24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17" name="Google Shape;588;g258cb8f2d87_0_212">
            <a:extLst>
              <a:ext uri="{FF2B5EF4-FFF2-40B4-BE49-F238E27FC236}">
                <a16:creationId xmlns:a16="http://schemas.microsoft.com/office/drawing/2014/main" id="{3C26199D-C5D3-4F3A-950B-2ED39723E57A}"/>
              </a:ext>
            </a:extLst>
          </p:cNvPr>
          <p:cNvSpPr/>
          <p:nvPr/>
        </p:nvSpPr>
        <p:spPr>
          <a:xfrm>
            <a:off x="484175" y="4827650"/>
            <a:ext cx="2226300" cy="1624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8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어린이가</a:t>
            </a:r>
            <a:r>
              <a:rPr lang="ko-KR" sz="1800" b="1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800" b="1" u="sng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가위</a:t>
            </a:r>
            <a:r>
              <a:rPr lang="ko-KR" sz="18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로 종이를 자르고 있습니다.</a:t>
            </a:r>
            <a:endParaRPr sz="1800" dirty="0">
              <a:solidFill>
                <a:schemeClr val="dk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800" b="1" u="sng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공책</a:t>
            </a:r>
            <a:r>
              <a:rPr lang="ko-KR" sz="1800" u="sng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에</a:t>
            </a:r>
            <a:r>
              <a:rPr lang="ko-KR" sz="18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꽃을 그렸어요.</a:t>
            </a:r>
            <a:endParaRPr sz="1800" b="1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18" name="Google Shape;594;g258cb8f2d87_0_212">
            <a:extLst>
              <a:ext uri="{FF2B5EF4-FFF2-40B4-BE49-F238E27FC236}">
                <a16:creationId xmlns:a16="http://schemas.microsoft.com/office/drawing/2014/main" id="{043D0BCC-8C42-468C-B57F-B8457CDF9FF5}"/>
              </a:ext>
            </a:extLst>
          </p:cNvPr>
          <p:cNvSpPr/>
          <p:nvPr/>
        </p:nvSpPr>
        <p:spPr>
          <a:xfrm>
            <a:off x="4217825" y="2360350"/>
            <a:ext cx="2226300" cy="1624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 err="1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scissors</a:t>
            </a:r>
            <a:r>
              <a:rPr lang="ko-KR" sz="24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, </a:t>
            </a:r>
            <a:r>
              <a:rPr lang="ko-KR" sz="2400" dirty="0" err="1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notebook</a:t>
            </a:r>
            <a:r>
              <a:rPr lang="ko-KR" sz="24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, …</a:t>
            </a:r>
            <a:endParaRPr sz="24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19" name="Google Shape;591;g258cb8f2d87_0_212">
            <a:extLst>
              <a:ext uri="{FF2B5EF4-FFF2-40B4-BE49-F238E27FC236}">
                <a16:creationId xmlns:a16="http://schemas.microsoft.com/office/drawing/2014/main" id="{7017170F-6E90-4662-8573-829A5C5731C3}"/>
              </a:ext>
            </a:extLst>
          </p:cNvPr>
          <p:cNvSpPr/>
          <p:nvPr/>
        </p:nvSpPr>
        <p:spPr>
          <a:xfrm>
            <a:off x="4217975" y="4827650"/>
            <a:ext cx="2226300" cy="1624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A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child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is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cutting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paper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with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b="1" u="sng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scissors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.</a:t>
            </a:r>
            <a:endParaRPr sz="1700" dirty="0">
              <a:solidFill>
                <a:schemeClr val="dk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I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drew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flowers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in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my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b="1" u="sng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notebook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.</a:t>
            </a:r>
            <a:endParaRPr sz="17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g258cb8f2d87_0_196" descr="컴퓨터, 장난감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5765" y="0"/>
            <a:ext cx="2226235" cy="1431151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g258cb8f2d87_0_196"/>
          <p:cNvSpPr/>
          <p:nvPr/>
        </p:nvSpPr>
        <p:spPr>
          <a:xfrm>
            <a:off x="0" y="0"/>
            <a:ext cx="9965700" cy="1431300"/>
          </a:xfrm>
          <a:prstGeom prst="rect">
            <a:avLst/>
          </a:prstGeom>
          <a:solidFill>
            <a:srgbClr val="F0ED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621" name="Google Shape;621;g258cb8f2d87_0_196"/>
          <p:cNvSpPr txBox="1"/>
          <p:nvPr/>
        </p:nvSpPr>
        <p:spPr>
          <a:xfrm>
            <a:off x="206075" y="1692650"/>
            <a:ext cx="2782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학습 단어 뭉치</a:t>
            </a:r>
            <a:endParaRPr sz="20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624" name="Google Shape;624;g258cb8f2d87_0_196"/>
          <p:cNvSpPr txBox="1"/>
          <p:nvPr/>
        </p:nvSpPr>
        <p:spPr>
          <a:xfrm>
            <a:off x="206075" y="4159950"/>
            <a:ext cx="2782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학습 문장 뭉치</a:t>
            </a:r>
            <a:r>
              <a:rPr lang="ko-KR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  </a:t>
            </a: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cxnSp>
        <p:nvCxnSpPr>
          <p:cNvPr id="625" name="Google Shape;625;g258cb8f2d87_0_196"/>
          <p:cNvCxnSpPr>
            <a:cxnSpLocks/>
          </p:cNvCxnSpPr>
          <p:nvPr/>
        </p:nvCxnSpPr>
        <p:spPr>
          <a:xfrm>
            <a:off x="2786375" y="5639900"/>
            <a:ext cx="14316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27" name="Google Shape;627;g258cb8f2d87_0_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0375" y="3728488"/>
            <a:ext cx="2226225" cy="1050731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g258cb8f2d87_0_196"/>
          <p:cNvSpPr txBox="1"/>
          <p:nvPr/>
        </p:nvSpPr>
        <p:spPr>
          <a:xfrm>
            <a:off x="373800" y="484750"/>
            <a:ext cx="99657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&gt;&gt; </a:t>
            </a:r>
            <a:r>
              <a:rPr lang="ko-KR" sz="27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DALL-</a:t>
            </a:r>
            <a:r>
              <a:rPr lang="ko-KR" sz="2700" b="1" dirty="0" err="1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E를</a:t>
            </a:r>
            <a:r>
              <a:rPr lang="ko-KR" sz="27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이용해 단어/문장 학습에 사용되는 이미지 생성</a:t>
            </a:r>
            <a:endParaRPr sz="2700" b="1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sym typeface="Arial"/>
            </a:endParaRPr>
          </a:p>
        </p:txBody>
      </p:sp>
      <p:cxnSp>
        <p:nvCxnSpPr>
          <p:cNvPr id="631" name="Google Shape;631;g258cb8f2d87_0_196"/>
          <p:cNvCxnSpPr/>
          <p:nvPr/>
        </p:nvCxnSpPr>
        <p:spPr>
          <a:xfrm>
            <a:off x="2786375" y="3125300"/>
            <a:ext cx="14316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2" name="Google Shape;632;g258cb8f2d87_0_196"/>
          <p:cNvSpPr txBox="1"/>
          <p:nvPr/>
        </p:nvSpPr>
        <p:spPr>
          <a:xfrm>
            <a:off x="2744825" y="3231475"/>
            <a:ext cx="1473000" cy="8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구글 번역</a:t>
            </a:r>
            <a:endParaRPr sz="2100" b="1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API</a:t>
            </a:r>
            <a:endParaRPr sz="2100" b="1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cxnSp>
        <p:nvCxnSpPr>
          <p:cNvPr id="633" name="Google Shape;633;g258cb8f2d87_0_196"/>
          <p:cNvCxnSpPr>
            <a:cxnSpLocks/>
            <a:endCxn id="627" idx="1"/>
          </p:cNvCxnSpPr>
          <p:nvPr/>
        </p:nvCxnSpPr>
        <p:spPr>
          <a:xfrm>
            <a:off x="6444125" y="3172600"/>
            <a:ext cx="546300" cy="1081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4" name="Google Shape;634;g258cb8f2d87_0_196"/>
          <p:cNvCxnSpPr>
            <a:cxnSpLocks/>
            <a:endCxn id="627" idx="1"/>
          </p:cNvCxnSpPr>
          <p:nvPr/>
        </p:nvCxnSpPr>
        <p:spPr>
          <a:xfrm rot="10800000" flipH="1">
            <a:off x="6444275" y="4253900"/>
            <a:ext cx="546000" cy="1386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632;g258cb8f2d87_0_196">
            <a:extLst>
              <a:ext uri="{FF2B5EF4-FFF2-40B4-BE49-F238E27FC236}">
                <a16:creationId xmlns:a16="http://schemas.microsoft.com/office/drawing/2014/main" id="{8424CD3B-C02D-4CC7-8A03-33BC30DFD7A6}"/>
              </a:ext>
            </a:extLst>
          </p:cNvPr>
          <p:cNvSpPr txBox="1"/>
          <p:nvPr/>
        </p:nvSpPr>
        <p:spPr>
          <a:xfrm>
            <a:off x="2719941" y="5679206"/>
            <a:ext cx="1422134" cy="8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구글 번역</a:t>
            </a:r>
            <a:endParaRPr sz="2100" b="1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API</a:t>
            </a:r>
            <a:endParaRPr sz="2100" b="1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19" name="Google Shape;504;g25713cf605d_8_677">
            <a:extLst>
              <a:ext uri="{FF2B5EF4-FFF2-40B4-BE49-F238E27FC236}">
                <a16:creationId xmlns:a16="http://schemas.microsoft.com/office/drawing/2014/main" id="{0E633993-D84F-4E24-AC13-A702C3D996E5}"/>
              </a:ext>
            </a:extLst>
          </p:cNvPr>
          <p:cNvSpPr/>
          <p:nvPr/>
        </p:nvSpPr>
        <p:spPr>
          <a:xfrm>
            <a:off x="484025" y="2360350"/>
            <a:ext cx="2226300" cy="1624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가위, 공책, </a:t>
            </a:r>
            <a:endParaRPr lang="en-US" altLang="ko-KR" sz="24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…</a:t>
            </a:r>
            <a:endParaRPr sz="24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20" name="Google Shape;588;g258cb8f2d87_0_212">
            <a:extLst>
              <a:ext uri="{FF2B5EF4-FFF2-40B4-BE49-F238E27FC236}">
                <a16:creationId xmlns:a16="http://schemas.microsoft.com/office/drawing/2014/main" id="{28C9EA05-6F2C-4A12-9453-2DE4AE64B4FD}"/>
              </a:ext>
            </a:extLst>
          </p:cNvPr>
          <p:cNvSpPr/>
          <p:nvPr/>
        </p:nvSpPr>
        <p:spPr>
          <a:xfrm>
            <a:off x="484175" y="4827650"/>
            <a:ext cx="2226300" cy="1624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8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어린이가</a:t>
            </a:r>
            <a:r>
              <a:rPr lang="ko-KR" sz="1800" b="1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800" b="1" u="sng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가위</a:t>
            </a:r>
            <a:r>
              <a:rPr lang="ko-KR" sz="18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로 종이를 자르고 있습니다.</a:t>
            </a:r>
            <a:endParaRPr sz="1800" dirty="0">
              <a:solidFill>
                <a:schemeClr val="dk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800" b="1" u="sng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공책</a:t>
            </a:r>
            <a:r>
              <a:rPr lang="ko-KR" sz="1800" u="sng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에</a:t>
            </a:r>
            <a:r>
              <a:rPr lang="ko-KR" sz="18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꽃을 그렸어요.</a:t>
            </a:r>
            <a:endParaRPr sz="1800" b="1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21" name="Google Shape;594;g258cb8f2d87_0_212">
            <a:extLst>
              <a:ext uri="{FF2B5EF4-FFF2-40B4-BE49-F238E27FC236}">
                <a16:creationId xmlns:a16="http://schemas.microsoft.com/office/drawing/2014/main" id="{D5759403-02FB-4376-8A04-EE3AC348B873}"/>
              </a:ext>
            </a:extLst>
          </p:cNvPr>
          <p:cNvSpPr/>
          <p:nvPr/>
        </p:nvSpPr>
        <p:spPr>
          <a:xfrm>
            <a:off x="4217825" y="2360350"/>
            <a:ext cx="2226300" cy="1624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 err="1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scissors</a:t>
            </a:r>
            <a:r>
              <a:rPr lang="ko-KR" sz="24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, </a:t>
            </a:r>
            <a:r>
              <a:rPr lang="ko-KR" sz="2400" dirty="0" err="1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notebook</a:t>
            </a:r>
            <a:r>
              <a:rPr lang="ko-KR" sz="24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, …</a:t>
            </a:r>
            <a:endParaRPr sz="24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22" name="Google Shape;591;g258cb8f2d87_0_212">
            <a:extLst>
              <a:ext uri="{FF2B5EF4-FFF2-40B4-BE49-F238E27FC236}">
                <a16:creationId xmlns:a16="http://schemas.microsoft.com/office/drawing/2014/main" id="{22672160-AD06-4192-A480-C59C9E617165}"/>
              </a:ext>
            </a:extLst>
          </p:cNvPr>
          <p:cNvSpPr/>
          <p:nvPr/>
        </p:nvSpPr>
        <p:spPr>
          <a:xfrm>
            <a:off x="4217975" y="4827650"/>
            <a:ext cx="2226300" cy="1624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A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child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is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cutting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paper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with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b="1" u="sng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scissors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.</a:t>
            </a:r>
            <a:endParaRPr sz="1700" dirty="0">
              <a:solidFill>
                <a:schemeClr val="dk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I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drew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flowers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in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my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b="1" u="sng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notebook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.</a:t>
            </a:r>
            <a:endParaRPr sz="17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Google Shape;639;g258d7feb8fe_0_132" descr="컴퓨터, 장난감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5765" y="0"/>
            <a:ext cx="2226235" cy="1431151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g258d7feb8fe_0_132"/>
          <p:cNvSpPr/>
          <p:nvPr/>
        </p:nvSpPr>
        <p:spPr>
          <a:xfrm>
            <a:off x="0" y="0"/>
            <a:ext cx="9965700" cy="1431300"/>
          </a:xfrm>
          <a:prstGeom prst="rect">
            <a:avLst/>
          </a:prstGeom>
          <a:solidFill>
            <a:srgbClr val="F0ED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641" name="Google Shape;641;g258d7feb8fe_0_132"/>
          <p:cNvSpPr txBox="1"/>
          <p:nvPr/>
        </p:nvSpPr>
        <p:spPr>
          <a:xfrm>
            <a:off x="206075" y="1692650"/>
            <a:ext cx="2782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학습 단어 뭉치</a:t>
            </a:r>
            <a:endParaRPr sz="20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644" name="Google Shape;644;g258d7feb8fe_0_132"/>
          <p:cNvSpPr txBox="1"/>
          <p:nvPr/>
        </p:nvSpPr>
        <p:spPr>
          <a:xfrm>
            <a:off x="206075" y="4159950"/>
            <a:ext cx="2782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학습 문장 뭉치</a:t>
            </a:r>
            <a:r>
              <a:rPr lang="ko-KR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  </a:t>
            </a: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cxnSp>
        <p:nvCxnSpPr>
          <p:cNvPr id="645" name="Google Shape;645;g258d7feb8fe_0_132"/>
          <p:cNvCxnSpPr>
            <a:cxnSpLocks/>
          </p:cNvCxnSpPr>
          <p:nvPr/>
        </p:nvCxnSpPr>
        <p:spPr>
          <a:xfrm>
            <a:off x="2786375" y="5639900"/>
            <a:ext cx="14316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47" name="Google Shape;647;g258d7feb8fe_0_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0375" y="3728488"/>
            <a:ext cx="2226225" cy="1050731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g258d7feb8fe_0_132"/>
          <p:cNvSpPr txBox="1"/>
          <p:nvPr/>
        </p:nvSpPr>
        <p:spPr>
          <a:xfrm>
            <a:off x="373800" y="484750"/>
            <a:ext cx="99657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&gt;&gt; </a:t>
            </a:r>
            <a:r>
              <a:rPr lang="ko-KR" sz="27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DALL-</a:t>
            </a:r>
            <a:r>
              <a:rPr lang="ko-KR" sz="2700" b="1" dirty="0" err="1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E를</a:t>
            </a:r>
            <a:r>
              <a:rPr lang="ko-KR" sz="27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이용해 단어/문장 학습에 사용되는 이미지 생성</a:t>
            </a:r>
            <a:endParaRPr sz="2700" b="1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sym typeface="Arial"/>
            </a:endParaRPr>
          </a:p>
        </p:txBody>
      </p:sp>
      <p:cxnSp>
        <p:nvCxnSpPr>
          <p:cNvPr id="651" name="Google Shape;651;g258d7feb8fe_0_132"/>
          <p:cNvCxnSpPr/>
          <p:nvPr/>
        </p:nvCxnSpPr>
        <p:spPr>
          <a:xfrm>
            <a:off x="2786375" y="3125300"/>
            <a:ext cx="14316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3" name="Google Shape;653;g258d7feb8fe_0_132"/>
          <p:cNvCxnSpPr>
            <a:cxnSpLocks/>
            <a:endCxn id="647" idx="1"/>
          </p:cNvCxnSpPr>
          <p:nvPr/>
        </p:nvCxnSpPr>
        <p:spPr>
          <a:xfrm>
            <a:off x="6444125" y="3172600"/>
            <a:ext cx="546300" cy="1081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g258d7feb8fe_0_132"/>
          <p:cNvCxnSpPr>
            <a:cxnSpLocks/>
            <a:endCxn id="647" idx="1"/>
          </p:cNvCxnSpPr>
          <p:nvPr/>
        </p:nvCxnSpPr>
        <p:spPr>
          <a:xfrm rot="10800000" flipH="1">
            <a:off x="6444275" y="4253900"/>
            <a:ext cx="546000" cy="1386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6" name="Google Shape;656;g258d7feb8fe_0_132"/>
          <p:cNvCxnSpPr>
            <a:cxnSpLocks/>
          </p:cNvCxnSpPr>
          <p:nvPr/>
        </p:nvCxnSpPr>
        <p:spPr>
          <a:xfrm flipH="1">
            <a:off x="8331950" y="2947750"/>
            <a:ext cx="10500" cy="780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Google Shape;632;g258cb8f2d87_0_196">
            <a:extLst>
              <a:ext uri="{FF2B5EF4-FFF2-40B4-BE49-F238E27FC236}">
                <a16:creationId xmlns:a16="http://schemas.microsoft.com/office/drawing/2014/main" id="{A80E80DC-3B9E-A66E-2330-D4D597CA771D}"/>
              </a:ext>
            </a:extLst>
          </p:cNvPr>
          <p:cNvSpPr txBox="1"/>
          <p:nvPr/>
        </p:nvSpPr>
        <p:spPr>
          <a:xfrm>
            <a:off x="2744825" y="3231475"/>
            <a:ext cx="1473000" cy="8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구글 번역</a:t>
            </a:r>
            <a:endParaRPr sz="2100" b="1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API</a:t>
            </a:r>
            <a:endParaRPr sz="2100" b="1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3" name="Google Shape;632;g258cb8f2d87_0_196">
            <a:extLst>
              <a:ext uri="{FF2B5EF4-FFF2-40B4-BE49-F238E27FC236}">
                <a16:creationId xmlns:a16="http://schemas.microsoft.com/office/drawing/2014/main" id="{37E0FB8C-8997-BB58-0A9E-2DE734877740}"/>
              </a:ext>
            </a:extLst>
          </p:cNvPr>
          <p:cNvSpPr txBox="1"/>
          <p:nvPr/>
        </p:nvSpPr>
        <p:spPr>
          <a:xfrm>
            <a:off x="2719941" y="5679206"/>
            <a:ext cx="1422134" cy="8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구글 번역</a:t>
            </a:r>
            <a:endParaRPr sz="2100" b="1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API</a:t>
            </a:r>
            <a:endParaRPr sz="2100" b="1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20" name="Google Shape;504;g25713cf605d_8_677">
            <a:extLst>
              <a:ext uri="{FF2B5EF4-FFF2-40B4-BE49-F238E27FC236}">
                <a16:creationId xmlns:a16="http://schemas.microsoft.com/office/drawing/2014/main" id="{CAE26720-059F-48BF-8AF5-CDD348DDD12A}"/>
              </a:ext>
            </a:extLst>
          </p:cNvPr>
          <p:cNvSpPr/>
          <p:nvPr/>
        </p:nvSpPr>
        <p:spPr>
          <a:xfrm>
            <a:off x="484025" y="2360350"/>
            <a:ext cx="2226300" cy="1624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가위, 공책, </a:t>
            </a:r>
            <a:endParaRPr lang="en-US" altLang="ko-KR" sz="24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…</a:t>
            </a:r>
            <a:endParaRPr sz="24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22" name="Google Shape;588;g258cb8f2d87_0_212">
            <a:extLst>
              <a:ext uri="{FF2B5EF4-FFF2-40B4-BE49-F238E27FC236}">
                <a16:creationId xmlns:a16="http://schemas.microsoft.com/office/drawing/2014/main" id="{EFF63E0C-2B5F-4E8D-9472-A7551D6897A1}"/>
              </a:ext>
            </a:extLst>
          </p:cNvPr>
          <p:cNvSpPr/>
          <p:nvPr/>
        </p:nvSpPr>
        <p:spPr>
          <a:xfrm>
            <a:off x="484175" y="4827650"/>
            <a:ext cx="2226300" cy="1624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8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어린이가</a:t>
            </a:r>
            <a:r>
              <a:rPr lang="ko-KR" sz="1800" b="1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800" b="1" u="sng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가위</a:t>
            </a:r>
            <a:r>
              <a:rPr lang="ko-KR" sz="18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로 종이를 자르고 있습니다.</a:t>
            </a:r>
            <a:endParaRPr sz="1800" dirty="0">
              <a:solidFill>
                <a:schemeClr val="dk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800" b="1" u="sng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공책</a:t>
            </a:r>
            <a:r>
              <a:rPr lang="ko-KR" sz="1800" u="sng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에</a:t>
            </a:r>
            <a:r>
              <a:rPr lang="ko-KR" sz="18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꽃을 그렸어요.</a:t>
            </a:r>
            <a:endParaRPr sz="1800" b="1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23" name="Google Shape;678;g258d7feb8fe_0_151">
            <a:extLst>
              <a:ext uri="{FF2B5EF4-FFF2-40B4-BE49-F238E27FC236}">
                <a16:creationId xmlns:a16="http://schemas.microsoft.com/office/drawing/2014/main" id="{DB2C82DF-1B39-4DDC-A3E3-501FC5718A84}"/>
              </a:ext>
            </a:extLst>
          </p:cNvPr>
          <p:cNvSpPr txBox="1"/>
          <p:nvPr/>
        </p:nvSpPr>
        <p:spPr>
          <a:xfrm>
            <a:off x="6889400" y="1793350"/>
            <a:ext cx="29061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9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프롬프트</a:t>
            </a:r>
            <a:endParaRPr sz="29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dirty="0">
                <a:solidFill>
                  <a:srgbClr val="0070C0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[단어], 2d </a:t>
            </a:r>
            <a:r>
              <a:rPr lang="ko-KR" sz="1700" dirty="0" err="1">
                <a:solidFill>
                  <a:srgbClr val="0070C0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illust</a:t>
            </a:r>
            <a:r>
              <a:rPr lang="ko-KR" sz="1700" dirty="0">
                <a:solidFill>
                  <a:srgbClr val="0070C0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dirty="0" err="1">
                <a:solidFill>
                  <a:srgbClr val="0070C0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drawing</a:t>
            </a:r>
            <a:endParaRPr sz="1700" dirty="0">
              <a:solidFill>
                <a:srgbClr val="0070C0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dirty="0">
                <a:solidFill>
                  <a:srgbClr val="0070C0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[문장], 2d </a:t>
            </a:r>
            <a:r>
              <a:rPr lang="ko-KR" sz="1700" dirty="0" err="1">
                <a:solidFill>
                  <a:srgbClr val="0070C0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illust</a:t>
            </a:r>
            <a:r>
              <a:rPr lang="ko-KR" sz="1700" dirty="0">
                <a:solidFill>
                  <a:srgbClr val="0070C0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dirty="0" err="1">
                <a:solidFill>
                  <a:srgbClr val="0070C0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drawing</a:t>
            </a:r>
            <a:endParaRPr sz="1700" dirty="0">
              <a:solidFill>
                <a:srgbClr val="0070C0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24" name="Google Shape;594;g258cb8f2d87_0_212">
            <a:extLst>
              <a:ext uri="{FF2B5EF4-FFF2-40B4-BE49-F238E27FC236}">
                <a16:creationId xmlns:a16="http://schemas.microsoft.com/office/drawing/2014/main" id="{686F170C-3312-441E-B1CD-2690F73DFF14}"/>
              </a:ext>
            </a:extLst>
          </p:cNvPr>
          <p:cNvSpPr/>
          <p:nvPr/>
        </p:nvSpPr>
        <p:spPr>
          <a:xfrm>
            <a:off x="4217825" y="2360350"/>
            <a:ext cx="2226300" cy="1624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 err="1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scissors</a:t>
            </a:r>
            <a:r>
              <a:rPr lang="ko-KR" sz="24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, </a:t>
            </a:r>
            <a:r>
              <a:rPr lang="ko-KR" sz="2400" dirty="0" err="1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notebook</a:t>
            </a:r>
            <a:r>
              <a:rPr lang="ko-KR" sz="24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, …</a:t>
            </a:r>
            <a:endParaRPr sz="24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25" name="Google Shape;591;g258cb8f2d87_0_212">
            <a:extLst>
              <a:ext uri="{FF2B5EF4-FFF2-40B4-BE49-F238E27FC236}">
                <a16:creationId xmlns:a16="http://schemas.microsoft.com/office/drawing/2014/main" id="{4712307C-2B03-4480-A541-862CF92AB5DD}"/>
              </a:ext>
            </a:extLst>
          </p:cNvPr>
          <p:cNvSpPr/>
          <p:nvPr/>
        </p:nvSpPr>
        <p:spPr>
          <a:xfrm>
            <a:off x="4217975" y="4827650"/>
            <a:ext cx="2226300" cy="1624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A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child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is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cutting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paper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with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b="1" u="sng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scissors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.</a:t>
            </a:r>
            <a:endParaRPr sz="1700" dirty="0">
              <a:solidFill>
                <a:schemeClr val="dk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I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drew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flowers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in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my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b="1" u="sng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notebook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.</a:t>
            </a:r>
            <a:endParaRPr sz="17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g258d7feb8fe_0_151" descr="컴퓨터, 장난감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5765" y="0"/>
            <a:ext cx="2226235" cy="1431151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g258d7feb8fe_0_151"/>
          <p:cNvSpPr/>
          <p:nvPr/>
        </p:nvSpPr>
        <p:spPr>
          <a:xfrm>
            <a:off x="0" y="0"/>
            <a:ext cx="9965700" cy="1431300"/>
          </a:xfrm>
          <a:prstGeom prst="rect">
            <a:avLst/>
          </a:prstGeom>
          <a:solidFill>
            <a:srgbClr val="F0ED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663" name="Google Shape;663;g258d7feb8fe_0_151"/>
          <p:cNvSpPr txBox="1"/>
          <p:nvPr/>
        </p:nvSpPr>
        <p:spPr>
          <a:xfrm>
            <a:off x="206075" y="1692650"/>
            <a:ext cx="2782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학습 단어 뭉치</a:t>
            </a:r>
            <a:endParaRPr sz="20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666" name="Google Shape;666;g258d7feb8fe_0_151"/>
          <p:cNvSpPr txBox="1"/>
          <p:nvPr/>
        </p:nvSpPr>
        <p:spPr>
          <a:xfrm>
            <a:off x="206075" y="4159950"/>
            <a:ext cx="2782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학습 문장 뭉치</a:t>
            </a:r>
            <a:r>
              <a:rPr lang="ko-KR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  </a:t>
            </a: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cxnSp>
        <p:nvCxnSpPr>
          <p:cNvPr id="667" name="Google Shape;667;g258d7feb8fe_0_151"/>
          <p:cNvCxnSpPr>
            <a:cxnSpLocks/>
          </p:cNvCxnSpPr>
          <p:nvPr/>
        </p:nvCxnSpPr>
        <p:spPr>
          <a:xfrm>
            <a:off x="2786375" y="5639900"/>
            <a:ext cx="14316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69" name="Google Shape;669;g258d7feb8fe_0_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0375" y="3728488"/>
            <a:ext cx="2226225" cy="1050731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g258d7feb8fe_0_151"/>
          <p:cNvSpPr txBox="1"/>
          <p:nvPr/>
        </p:nvSpPr>
        <p:spPr>
          <a:xfrm>
            <a:off x="373799" y="484750"/>
            <a:ext cx="985255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&gt;&gt; </a:t>
            </a:r>
            <a:r>
              <a:rPr lang="ko-KR" sz="27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DALL-</a:t>
            </a:r>
            <a:r>
              <a:rPr lang="ko-KR" sz="2700" b="1" dirty="0" err="1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E를</a:t>
            </a:r>
            <a:r>
              <a:rPr lang="ko-KR" sz="27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이용해 단어/문장 학습에 사용되는 이미지 생성</a:t>
            </a:r>
            <a:endParaRPr sz="2700" b="1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sym typeface="Arial"/>
            </a:endParaRPr>
          </a:p>
        </p:txBody>
      </p:sp>
      <p:cxnSp>
        <p:nvCxnSpPr>
          <p:cNvPr id="673" name="Google Shape;673;g258d7feb8fe_0_151"/>
          <p:cNvCxnSpPr/>
          <p:nvPr/>
        </p:nvCxnSpPr>
        <p:spPr>
          <a:xfrm>
            <a:off x="2786375" y="3125300"/>
            <a:ext cx="14316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5" name="Google Shape;675;g258d7feb8fe_0_151"/>
          <p:cNvCxnSpPr>
            <a:cxnSpLocks/>
            <a:endCxn id="669" idx="1"/>
          </p:cNvCxnSpPr>
          <p:nvPr/>
        </p:nvCxnSpPr>
        <p:spPr>
          <a:xfrm>
            <a:off x="6444125" y="3172600"/>
            <a:ext cx="546300" cy="1081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g258d7feb8fe_0_151"/>
          <p:cNvCxnSpPr>
            <a:cxnSpLocks/>
            <a:endCxn id="669" idx="1"/>
          </p:cNvCxnSpPr>
          <p:nvPr/>
        </p:nvCxnSpPr>
        <p:spPr>
          <a:xfrm rot="10800000" flipH="1">
            <a:off x="6444275" y="4253900"/>
            <a:ext cx="546000" cy="1386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7" name="Google Shape;677;g258d7feb8fe_0_151"/>
          <p:cNvSpPr txBox="1"/>
          <p:nvPr/>
        </p:nvSpPr>
        <p:spPr>
          <a:xfrm>
            <a:off x="6990275" y="5206029"/>
            <a:ext cx="5022576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 dirty="0">
                <a:solidFill>
                  <a:srgbClr val="C00000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어린이 학습자</a:t>
            </a:r>
            <a:r>
              <a:rPr lang="ko-KR" altLang="en-US" sz="1700" b="1" dirty="0">
                <a:solidFill>
                  <a:srgbClr val="C00000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를</a:t>
            </a:r>
            <a:r>
              <a:rPr lang="ko-KR" sz="1700" b="1" dirty="0">
                <a:solidFill>
                  <a:srgbClr val="C00000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고려하여 일러스트 그림체를 만들기 위해 ‘2d </a:t>
            </a:r>
            <a:r>
              <a:rPr lang="ko-KR" sz="1700" b="1" dirty="0" err="1">
                <a:solidFill>
                  <a:srgbClr val="C00000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illust</a:t>
            </a:r>
            <a:r>
              <a:rPr lang="ko-KR" sz="1700" b="1" dirty="0">
                <a:solidFill>
                  <a:srgbClr val="C00000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b="1" dirty="0" err="1">
                <a:solidFill>
                  <a:srgbClr val="C00000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drawing</a:t>
            </a:r>
            <a:r>
              <a:rPr lang="ko-KR" sz="1700" b="1" dirty="0">
                <a:solidFill>
                  <a:srgbClr val="C00000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’ 프롬프트 작성</a:t>
            </a:r>
            <a:endParaRPr sz="1200" dirty="0">
              <a:solidFill>
                <a:srgbClr val="C00000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678" name="Google Shape;678;g258d7feb8fe_0_151"/>
          <p:cNvSpPr txBox="1"/>
          <p:nvPr/>
        </p:nvSpPr>
        <p:spPr>
          <a:xfrm>
            <a:off x="6889400" y="1793350"/>
            <a:ext cx="29061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9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프롬프트</a:t>
            </a:r>
            <a:endParaRPr sz="29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dirty="0">
                <a:solidFill>
                  <a:srgbClr val="0070C0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[단어], 2d </a:t>
            </a:r>
            <a:r>
              <a:rPr lang="ko-KR" sz="1700" dirty="0" err="1">
                <a:solidFill>
                  <a:srgbClr val="0070C0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illust</a:t>
            </a:r>
            <a:r>
              <a:rPr lang="ko-KR" sz="1700" dirty="0">
                <a:solidFill>
                  <a:srgbClr val="0070C0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dirty="0" err="1">
                <a:solidFill>
                  <a:srgbClr val="0070C0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drawing</a:t>
            </a:r>
            <a:endParaRPr sz="1700" dirty="0">
              <a:solidFill>
                <a:srgbClr val="0070C0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dirty="0">
                <a:solidFill>
                  <a:srgbClr val="0070C0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[문장], 2d </a:t>
            </a:r>
            <a:r>
              <a:rPr lang="ko-KR" sz="1700" dirty="0" err="1">
                <a:solidFill>
                  <a:srgbClr val="0070C0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illust</a:t>
            </a:r>
            <a:r>
              <a:rPr lang="ko-KR" sz="1700" dirty="0">
                <a:solidFill>
                  <a:srgbClr val="0070C0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dirty="0" err="1">
                <a:solidFill>
                  <a:srgbClr val="0070C0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drawing</a:t>
            </a:r>
            <a:endParaRPr sz="1700" dirty="0">
              <a:solidFill>
                <a:srgbClr val="0070C0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cxnSp>
        <p:nvCxnSpPr>
          <p:cNvPr id="679" name="Google Shape;679;g258d7feb8fe_0_151"/>
          <p:cNvCxnSpPr>
            <a:stCxn id="678" idx="2"/>
          </p:cNvCxnSpPr>
          <p:nvPr/>
        </p:nvCxnSpPr>
        <p:spPr>
          <a:xfrm flipH="1">
            <a:off x="8331950" y="2947750"/>
            <a:ext cx="10500" cy="780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Google Shape;632;g258cb8f2d87_0_196">
            <a:extLst>
              <a:ext uri="{FF2B5EF4-FFF2-40B4-BE49-F238E27FC236}">
                <a16:creationId xmlns:a16="http://schemas.microsoft.com/office/drawing/2014/main" id="{806858D7-4960-08A1-0A75-129A34A1B326}"/>
              </a:ext>
            </a:extLst>
          </p:cNvPr>
          <p:cNvSpPr txBox="1"/>
          <p:nvPr/>
        </p:nvSpPr>
        <p:spPr>
          <a:xfrm>
            <a:off x="2744825" y="3231475"/>
            <a:ext cx="1473000" cy="8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구글 번역</a:t>
            </a:r>
            <a:endParaRPr sz="2100" b="1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API</a:t>
            </a:r>
            <a:endParaRPr sz="2100" b="1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3" name="Google Shape;632;g258cb8f2d87_0_196">
            <a:extLst>
              <a:ext uri="{FF2B5EF4-FFF2-40B4-BE49-F238E27FC236}">
                <a16:creationId xmlns:a16="http://schemas.microsoft.com/office/drawing/2014/main" id="{61282796-2D9D-DDAD-A8DB-11C4EB1A1B5B}"/>
              </a:ext>
            </a:extLst>
          </p:cNvPr>
          <p:cNvSpPr txBox="1"/>
          <p:nvPr/>
        </p:nvSpPr>
        <p:spPr>
          <a:xfrm>
            <a:off x="2719941" y="5679206"/>
            <a:ext cx="1422134" cy="8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구글 번역</a:t>
            </a:r>
            <a:endParaRPr sz="2100" b="1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API</a:t>
            </a:r>
            <a:endParaRPr sz="2100" b="1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21" name="Google Shape;504;g25713cf605d_8_677">
            <a:extLst>
              <a:ext uri="{FF2B5EF4-FFF2-40B4-BE49-F238E27FC236}">
                <a16:creationId xmlns:a16="http://schemas.microsoft.com/office/drawing/2014/main" id="{2E2A51AD-146B-4DA1-92FB-A8AD7FA82307}"/>
              </a:ext>
            </a:extLst>
          </p:cNvPr>
          <p:cNvSpPr/>
          <p:nvPr/>
        </p:nvSpPr>
        <p:spPr>
          <a:xfrm>
            <a:off x="484025" y="2360350"/>
            <a:ext cx="2226300" cy="1624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가위, 공책, </a:t>
            </a:r>
            <a:endParaRPr lang="en-US" altLang="ko-KR" sz="24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…</a:t>
            </a:r>
            <a:endParaRPr sz="24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23" name="Google Shape;588;g258cb8f2d87_0_212">
            <a:extLst>
              <a:ext uri="{FF2B5EF4-FFF2-40B4-BE49-F238E27FC236}">
                <a16:creationId xmlns:a16="http://schemas.microsoft.com/office/drawing/2014/main" id="{25C796F8-D2ED-406A-8E1E-1B9D46E532D9}"/>
              </a:ext>
            </a:extLst>
          </p:cNvPr>
          <p:cNvSpPr/>
          <p:nvPr/>
        </p:nvSpPr>
        <p:spPr>
          <a:xfrm>
            <a:off x="484175" y="4827650"/>
            <a:ext cx="2226300" cy="1624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8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어린이가</a:t>
            </a:r>
            <a:r>
              <a:rPr lang="ko-KR" sz="1800" b="1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800" b="1" u="sng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가위</a:t>
            </a:r>
            <a:r>
              <a:rPr lang="ko-KR" sz="18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로 종이를 자르고 있습니다.</a:t>
            </a:r>
            <a:endParaRPr sz="1800" dirty="0">
              <a:solidFill>
                <a:schemeClr val="dk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800" b="1" u="sng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공책</a:t>
            </a:r>
            <a:r>
              <a:rPr lang="ko-KR" sz="1800" u="sng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에</a:t>
            </a:r>
            <a:r>
              <a:rPr lang="ko-KR" sz="18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꽃을 그렸어요.</a:t>
            </a:r>
            <a:endParaRPr sz="1800" b="1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24" name="Google Shape;594;g258cb8f2d87_0_212">
            <a:extLst>
              <a:ext uri="{FF2B5EF4-FFF2-40B4-BE49-F238E27FC236}">
                <a16:creationId xmlns:a16="http://schemas.microsoft.com/office/drawing/2014/main" id="{11703E66-0076-4B25-AF56-836A98FAD4D9}"/>
              </a:ext>
            </a:extLst>
          </p:cNvPr>
          <p:cNvSpPr/>
          <p:nvPr/>
        </p:nvSpPr>
        <p:spPr>
          <a:xfrm>
            <a:off x="4217825" y="2360350"/>
            <a:ext cx="2226300" cy="1624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 err="1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scissors</a:t>
            </a:r>
            <a:r>
              <a:rPr lang="ko-KR" sz="24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, </a:t>
            </a:r>
            <a:r>
              <a:rPr lang="ko-KR" sz="2400" dirty="0" err="1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notebook</a:t>
            </a:r>
            <a:r>
              <a:rPr lang="ko-KR" sz="24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, …</a:t>
            </a:r>
            <a:endParaRPr sz="24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25" name="Google Shape;591;g258cb8f2d87_0_212">
            <a:extLst>
              <a:ext uri="{FF2B5EF4-FFF2-40B4-BE49-F238E27FC236}">
                <a16:creationId xmlns:a16="http://schemas.microsoft.com/office/drawing/2014/main" id="{A847DD61-8744-4FC3-BDF9-EF0F78905EF8}"/>
              </a:ext>
            </a:extLst>
          </p:cNvPr>
          <p:cNvSpPr/>
          <p:nvPr/>
        </p:nvSpPr>
        <p:spPr>
          <a:xfrm>
            <a:off x="4217975" y="4827650"/>
            <a:ext cx="2226300" cy="1624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A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child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is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cutting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paper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with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b="1" u="sng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scissors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.</a:t>
            </a:r>
            <a:endParaRPr sz="1700" dirty="0">
              <a:solidFill>
                <a:schemeClr val="dk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I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drew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flowers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in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my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b="1" u="sng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notebook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.</a:t>
            </a:r>
            <a:endParaRPr sz="17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02;g258d7feb8fe_0_170">
            <a:extLst>
              <a:ext uri="{FF2B5EF4-FFF2-40B4-BE49-F238E27FC236}">
                <a16:creationId xmlns:a16="http://schemas.microsoft.com/office/drawing/2014/main" id="{7B15F448-569E-B5E9-D55E-4B0A773D626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110" y="4465301"/>
            <a:ext cx="1403145" cy="1883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g258d7feb8fe_0_151" descr="컴퓨터, 장난감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65765" y="0"/>
            <a:ext cx="2226235" cy="1431151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g258d7feb8fe_0_151"/>
          <p:cNvSpPr/>
          <p:nvPr/>
        </p:nvSpPr>
        <p:spPr>
          <a:xfrm>
            <a:off x="0" y="0"/>
            <a:ext cx="9965700" cy="1431300"/>
          </a:xfrm>
          <a:prstGeom prst="rect">
            <a:avLst/>
          </a:prstGeom>
          <a:solidFill>
            <a:srgbClr val="F0ED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663" name="Google Shape;663;g258d7feb8fe_0_151"/>
          <p:cNvSpPr txBox="1"/>
          <p:nvPr/>
        </p:nvSpPr>
        <p:spPr>
          <a:xfrm>
            <a:off x="206075" y="1692650"/>
            <a:ext cx="2782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학습 단어 뭉치</a:t>
            </a:r>
            <a:endParaRPr sz="20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666" name="Google Shape;666;g258d7feb8fe_0_151"/>
          <p:cNvSpPr txBox="1"/>
          <p:nvPr/>
        </p:nvSpPr>
        <p:spPr>
          <a:xfrm>
            <a:off x="206075" y="4159950"/>
            <a:ext cx="2782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학습 문장 뭉치</a:t>
            </a:r>
            <a:r>
              <a:rPr lang="ko-KR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  </a:t>
            </a: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cxnSp>
        <p:nvCxnSpPr>
          <p:cNvPr id="667" name="Google Shape;667;g258d7feb8fe_0_151"/>
          <p:cNvCxnSpPr>
            <a:cxnSpLocks/>
          </p:cNvCxnSpPr>
          <p:nvPr/>
        </p:nvCxnSpPr>
        <p:spPr>
          <a:xfrm>
            <a:off x="2786375" y="5639900"/>
            <a:ext cx="14316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69" name="Google Shape;669;g258d7feb8fe_0_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0375" y="3728488"/>
            <a:ext cx="2226225" cy="1050731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g258d7feb8fe_0_151"/>
          <p:cNvSpPr txBox="1"/>
          <p:nvPr/>
        </p:nvSpPr>
        <p:spPr>
          <a:xfrm>
            <a:off x="373799" y="484750"/>
            <a:ext cx="985255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&gt;&gt; </a:t>
            </a:r>
            <a:r>
              <a:rPr lang="ko-KR" sz="27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DALL-</a:t>
            </a:r>
            <a:r>
              <a:rPr lang="ko-KR" sz="2700" b="1" dirty="0" err="1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E를</a:t>
            </a:r>
            <a:r>
              <a:rPr lang="ko-KR" sz="27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이용해 단어/문장 학습에 사용되는 이미지 생성</a:t>
            </a:r>
            <a:endParaRPr sz="2700" b="1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sym typeface="Arial"/>
            </a:endParaRPr>
          </a:p>
        </p:txBody>
      </p:sp>
      <p:cxnSp>
        <p:nvCxnSpPr>
          <p:cNvPr id="673" name="Google Shape;673;g258d7feb8fe_0_151"/>
          <p:cNvCxnSpPr/>
          <p:nvPr/>
        </p:nvCxnSpPr>
        <p:spPr>
          <a:xfrm>
            <a:off x="2786375" y="3125300"/>
            <a:ext cx="14316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5" name="Google Shape;675;g258d7feb8fe_0_151"/>
          <p:cNvCxnSpPr>
            <a:cxnSpLocks/>
            <a:endCxn id="669" idx="1"/>
          </p:cNvCxnSpPr>
          <p:nvPr/>
        </p:nvCxnSpPr>
        <p:spPr>
          <a:xfrm>
            <a:off x="6444125" y="3172600"/>
            <a:ext cx="546300" cy="1081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g258d7feb8fe_0_151"/>
          <p:cNvCxnSpPr>
            <a:cxnSpLocks/>
            <a:endCxn id="669" idx="1"/>
          </p:cNvCxnSpPr>
          <p:nvPr/>
        </p:nvCxnSpPr>
        <p:spPr>
          <a:xfrm rot="10800000" flipH="1">
            <a:off x="6444275" y="4253900"/>
            <a:ext cx="546000" cy="1386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" name="Google Shape;700;g258d7feb8fe_0_170">
            <a:extLst>
              <a:ext uri="{FF2B5EF4-FFF2-40B4-BE49-F238E27FC236}">
                <a16:creationId xmlns:a16="http://schemas.microsoft.com/office/drawing/2014/main" id="{44A4BDC7-52D9-D93E-038F-8A0FAC215156}"/>
              </a:ext>
            </a:extLst>
          </p:cNvPr>
          <p:cNvCxnSpPr/>
          <p:nvPr/>
        </p:nvCxnSpPr>
        <p:spPr>
          <a:xfrm rot="10800000" flipH="1">
            <a:off x="8760925" y="3307375"/>
            <a:ext cx="572400" cy="553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" name="Google Shape;701;g258d7feb8fe_0_170">
            <a:extLst>
              <a:ext uri="{FF2B5EF4-FFF2-40B4-BE49-F238E27FC236}">
                <a16:creationId xmlns:a16="http://schemas.microsoft.com/office/drawing/2014/main" id="{201C626E-9FFC-559A-403E-18E136FA4423}"/>
              </a:ext>
            </a:extLst>
          </p:cNvPr>
          <p:cNvCxnSpPr>
            <a:endCxn id="7" idx="1"/>
          </p:cNvCxnSpPr>
          <p:nvPr/>
        </p:nvCxnSpPr>
        <p:spPr>
          <a:xfrm>
            <a:off x="8730010" y="4715485"/>
            <a:ext cx="383100" cy="691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" name="Google Shape;703;g258d7feb8fe_0_170">
            <a:extLst>
              <a:ext uri="{FF2B5EF4-FFF2-40B4-BE49-F238E27FC236}">
                <a16:creationId xmlns:a16="http://schemas.microsoft.com/office/drawing/2014/main" id="{96D9629A-C3DD-6276-81CF-D709EC11C30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94342" y="2083375"/>
            <a:ext cx="1270547" cy="177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704;g258d7feb8fe_0_170">
            <a:extLst>
              <a:ext uri="{FF2B5EF4-FFF2-40B4-BE49-F238E27FC236}">
                <a16:creationId xmlns:a16="http://schemas.microsoft.com/office/drawing/2014/main" id="{53216949-0533-BD12-A762-C5E5A6A075D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664889" y="2069956"/>
            <a:ext cx="1321035" cy="1739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706;g258d7feb8fe_0_170">
            <a:extLst>
              <a:ext uri="{FF2B5EF4-FFF2-40B4-BE49-F238E27FC236}">
                <a16:creationId xmlns:a16="http://schemas.microsoft.com/office/drawing/2014/main" id="{B9442462-DCD6-A2FF-E2A9-9ADDFA59A7E7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36813" y="4570616"/>
            <a:ext cx="1610906" cy="173974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708;g258d7feb8fe_0_170">
            <a:extLst>
              <a:ext uri="{FF2B5EF4-FFF2-40B4-BE49-F238E27FC236}">
                <a16:creationId xmlns:a16="http://schemas.microsoft.com/office/drawing/2014/main" id="{20E84C2F-0BD3-32D5-6571-1B485DC0FD29}"/>
              </a:ext>
            </a:extLst>
          </p:cNvPr>
          <p:cNvSpPr txBox="1"/>
          <p:nvPr/>
        </p:nvSpPr>
        <p:spPr>
          <a:xfrm>
            <a:off x="9247161" y="4039108"/>
            <a:ext cx="19824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문장 이미지</a:t>
            </a:r>
            <a:endParaRPr sz="24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15" name="Google Shape;707;g258d7feb8fe_0_170">
            <a:extLst>
              <a:ext uri="{FF2B5EF4-FFF2-40B4-BE49-F238E27FC236}">
                <a16:creationId xmlns:a16="http://schemas.microsoft.com/office/drawing/2014/main" id="{0AEE99EC-7FBD-49B5-9599-53641B708916}"/>
              </a:ext>
            </a:extLst>
          </p:cNvPr>
          <p:cNvSpPr txBox="1"/>
          <p:nvPr/>
        </p:nvSpPr>
        <p:spPr>
          <a:xfrm>
            <a:off x="8798484" y="1573271"/>
            <a:ext cx="27822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단어 이미지</a:t>
            </a:r>
            <a:endParaRPr sz="24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16" name="Google Shape;632;g258cb8f2d87_0_196">
            <a:extLst>
              <a:ext uri="{FF2B5EF4-FFF2-40B4-BE49-F238E27FC236}">
                <a16:creationId xmlns:a16="http://schemas.microsoft.com/office/drawing/2014/main" id="{4F78C0D3-E87F-43E2-08BA-668785D50F28}"/>
              </a:ext>
            </a:extLst>
          </p:cNvPr>
          <p:cNvSpPr txBox="1"/>
          <p:nvPr/>
        </p:nvSpPr>
        <p:spPr>
          <a:xfrm>
            <a:off x="2744825" y="3231475"/>
            <a:ext cx="1473000" cy="8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구글 번역</a:t>
            </a:r>
            <a:endParaRPr sz="2100" b="1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API</a:t>
            </a:r>
            <a:endParaRPr sz="2100" b="1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17" name="Google Shape;632;g258cb8f2d87_0_196">
            <a:extLst>
              <a:ext uri="{FF2B5EF4-FFF2-40B4-BE49-F238E27FC236}">
                <a16:creationId xmlns:a16="http://schemas.microsoft.com/office/drawing/2014/main" id="{04837B6E-5B2E-32E7-BDA7-1C20159B4CAF}"/>
              </a:ext>
            </a:extLst>
          </p:cNvPr>
          <p:cNvSpPr txBox="1"/>
          <p:nvPr/>
        </p:nvSpPr>
        <p:spPr>
          <a:xfrm>
            <a:off x="2719941" y="5679206"/>
            <a:ext cx="1422134" cy="8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구글 번역</a:t>
            </a:r>
            <a:endParaRPr sz="2100" b="1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API</a:t>
            </a:r>
            <a:endParaRPr sz="2100" b="1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27" name="Google Shape;504;g25713cf605d_8_677">
            <a:extLst>
              <a:ext uri="{FF2B5EF4-FFF2-40B4-BE49-F238E27FC236}">
                <a16:creationId xmlns:a16="http://schemas.microsoft.com/office/drawing/2014/main" id="{4947A5ED-1A67-4EE9-A652-0032A3B549E4}"/>
              </a:ext>
            </a:extLst>
          </p:cNvPr>
          <p:cNvSpPr/>
          <p:nvPr/>
        </p:nvSpPr>
        <p:spPr>
          <a:xfrm>
            <a:off x="484025" y="2360350"/>
            <a:ext cx="2226300" cy="1624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가위, 공책, </a:t>
            </a:r>
            <a:endParaRPr lang="en-US" altLang="ko-KR" sz="24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…</a:t>
            </a:r>
            <a:endParaRPr sz="24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29" name="Google Shape;588;g258cb8f2d87_0_212">
            <a:extLst>
              <a:ext uri="{FF2B5EF4-FFF2-40B4-BE49-F238E27FC236}">
                <a16:creationId xmlns:a16="http://schemas.microsoft.com/office/drawing/2014/main" id="{7928F5F4-F740-4239-AC28-629248D3AD1C}"/>
              </a:ext>
            </a:extLst>
          </p:cNvPr>
          <p:cNvSpPr/>
          <p:nvPr/>
        </p:nvSpPr>
        <p:spPr>
          <a:xfrm>
            <a:off x="484175" y="4827650"/>
            <a:ext cx="2226300" cy="1624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8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어린이가</a:t>
            </a:r>
            <a:r>
              <a:rPr lang="ko-KR" sz="1800" b="1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800" b="1" u="sng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가위</a:t>
            </a:r>
            <a:r>
              <a:rPr lang="ko-KR" sz="18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로 종이를 자르고 있습니다.</a:t>
            </a:r>
            <a:endParaRPr sz="1800" dirty="0">
              <a:solidFill>
                <a:schemeClr val="dk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800" b="1" u="sng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공책</a:t>
            </a:r>
            <a:r>
              <a:rPr lang="ko-KR" sz="1800" u="sng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에</a:t>
            </a:r>
            <a:r>
              <a:rPr lang="ko-KR" sz="18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꽃을 그렸어요.</a:t>
            </a:r>
            <a:endParaRPr sz="1800" b="1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30" name="Google Shape;594;g258cb8f2d87_0_212">
            <a:extLst>
              <a:ext uri="{FF2B5EF4-FFF2-40B4-BE49-F238E27FC236}">
                <a16:creationId xmlns:a16="http://schemas.microsoft.com/office/drawing/2014/main" id="{F9DCFA11-CC93-4AFB-A703-63CABCF65C94}"/>
              </a:ext>
            </a:extLst>
          </p:cNvPr>
          <p:cNvSpPr/>
          <p:nvPr/>
        </p:nvSpPr>
        <p:spPr>
          <a:xfrm>
            <a:off x="4217825" y="2360350"/>
            <a:ext cx="2226300" cy="1624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 err="1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scissors</a:t>
            </a:r>
            <a:r>
              <a:rPr lang="ko-KR" sz="24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, </a:t>
            </a:r>
            <a:r>
              <a:rPr lang="ko-KR" sz="2400" dirty="0" err="1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notebook</a:t>
            </a:r>
            <a:r>
              <a:rPr lang="ko-KR" sz="24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, …</a:t>
            </a:r>
            <a:endParaRPr sz="24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31" name="Google Shape;591;g258cb8f2d87_0_212">
            <a:extLst>
              <a:ext uri="{FF2B5EF4-FFF2-40B4-BE49-F238E27FC236}">
                <a16:creationId xmlns:a16="http://schemas.microsoft.com/office/drawing/2014/main" id="{448F0B7E-87AF-4666-BE9A-6FF58C222978}"/>
              </a:ext>
            </a:extLst>
          </p:cNvPr>
          <p:cNvSpPr/>
          <p:nvPr/>
        </p:nvSpPr>
        <p:spPr>
          <a:xfrm>
            <a:off x="4217975" y="4827650"/>
            <a:ext cx="2226300" cy="1624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A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child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is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cutting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paper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with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b="1" u="sng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scissors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.</a:t>
            </a:r>
            <a:endParaRPr sz="1700" dirty="0">
              <a:solidFill>
                <a:schemeClr val="dk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I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drew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flowers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in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my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700" b="1" u="sng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notebook</a:t>
            </a:r>
            <a:r>
              <a:rPr lang="ko-KR" sz="17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.</a:t>
            </a:r>
            <a:endParaRPr sz="17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2361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g25713cf605d_8_567" descr="컴퓨터, 장난감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5765" y="0"/>
            <a:ext cx="2226235" cy="1431151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g25713cf605d_8_567"/>
          <p:cNvSpPr/>
          <p:nvPr/>
        </p:nvSpPr>
        <p:spPr>
          <a:xfrm>
            <a:off x="0" y="0"/>
            <a:ext cx="9965700" cy="1431300"/>
          </a:xfrm>
          <a:prstGeom prst="rect">
            <a:avLst/>
          </a:prstGeom>
          <a:solidFill>
            <a:srgbClr val="F0ED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715" name="Google Shape;715;g25713cf605d_8_567"/>
          <p:cNvSpPr txBox="1"/>
          <p:nvPr/>
        </p:nvSpPr>
        <p:spPr>
          <a:xfrm>
            <a:off x="373800" y="484750"/>
            <a:ext cx="81711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&gt;&gt; </a:t>
            </a:r>
            <a:r>
              <a:rPr lang="ko-KR" sz="3200" b="1" dirty="0" err="1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Chat</a:t>
            </a: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3200" b="1" dirty="0" err="1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GPT를</a:t>
            </a: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이용한 문장 퀴즈 생성</a:t>
            </a:r>
            <a:endParaRPr sz="3200" b="1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sym typeface="Arial"/>
            </a:endParaRPr>
          </a:p>
        </p:txBody>
      </p:sp>
      <p:sp>
        <p:nvSpPr>
          <p:cNvPr id="717" name="Google Shape;717;g25713cf605d_8_567"/>
          <p:cNvSpPr txBox="1"/>
          <p:nvPr/>
        </p:nvSpPr>
        <p:spPr>
          <a:xfrm>
            <a:off x="-22525" y="2788350"/>
            <a:ext cx="2782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학습 문장 뭉치</a:t>
            </a:r>
            <a:r>
              <a:rPr lang="ko-KR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  </a:t>
            </a: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pic>
        <p:nvPicPr>
          <p:cNvPr id="718" name="Google Shape;718;g25713cf605d_8_5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5125" y="3773375"/>
            <a:ext cx="2097225" cy="989849"/>
          </a:xfrm>
          <a:prstGeom prst="rect">
            <a:avLst/>
          </a:prstGeom>
          <a:noFill/>
          <a:ln w="12700" cap="flat" cmpd="sng">
            <a:solidFill>
              <a:srgbClr val="323F4F"/>
            </a:solidFill>
            <a:prstDash val="solid"/>
            <a:miter lim="8000"/>
            <a:headEnd type="none" w="sm" len="sm"/>
            <a:tailEnd type="none" w="sm" len="sm"/>
          </a:ln>
        </p:spPr>
      </p:pic>
      <p:cxnSp>
        <p:nvCxnSpPr>
          <p:cNvPr id="719" name="Google Shape;719;g25713cf605d_8_567"/>
          <p:cNvCxnSpPr/>
          <p:nvPr/>
        </p:nvCxnSpPr>
        <p:spPr>
          <a:xfrm rot="10800000" flipH="1">
            <a:off x="2454675" y="4240275"/>
            <a:ext cx="667500" cy="3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588;g258cb8f2d87_0_212">
            <a:extLst>
              <a:ext uri="{FF2B5EF4-FFF2-40B4-BE49-F238E27FC236}">
                <a16:creationId xmlns:a16="http://schemas.microsoft.com/office/drawing/2014/main" id="{591AB7C0-BC82-4B8A-B6CE-B7C5EB443EAE}"/>
              </a:ext>
            </a:extLst>
          </p:cNvPr>
          <p:cNvSpPr/>
          <p:nvPr/>
        </p:nvSpPr>
        <p:spPr>
          <a:xfrm>
            <a:off x="232250" y="3418724"/>
            <a:ext cx="2226300" cy="1624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8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어린이가</a:t>
            </a:r>
            <a:r>
              <a:rPr lang="ko-KR" sz="1800" b="1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800" b="1" u="sng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가위</a:t>
            </a:r>
            <a:r>
              <a:rPr lang="ko-KR" sz="18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로 종이를 자르고 있습니다.</a:t>
            </a:r>
            <a:endParaRPr sz="1800" dirty="0">
              <a:solidFill>
                <a:schemeClr val="dk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800" b="1" u="sng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공책</a:t>
            </a:r>
            <a:r>
              <a:rPr lang="ko-KR" sz="1800" u="sng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에</a:t>
            </a:r>
            <a:r>
              <a:rPr lang="ko-KR" sz="18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꽃을 그렸어요.</a:t>
            </a:r>
            <a:endParaRPr sz="1800" b="1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4" descr="컴퓨터, 장난감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5765" y="0"/>
            <a:ext cx="2226235" cy="14311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4"/>
          <p:cNvSpPr/>
          <p:nvPr/>
        </p:nvSpPr>
        <p:spPr>
          <a:xfrm>
            <a:off x="0" y="0"/>
            <a:ext cx="9965765" cy="1431151"/>
          </a:xfrm>
          <a:prstGeom prst="rect">
            <a:avLst/>
          </a:prstGeom>
          <a:solidFill>
            <a:srgbClr val="F0ED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195" name="Google Shape;19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rgbClr val="888888"/>
                </a:solidFill>
              </a:rPr>
              <a:t>4</a:t>
            </a:fld>
            <a:endParaRPr dirty="0"/>
          </a:p>
        </p:txBody>
      </p:sp>
      <p:sp>
        <p:nvSpPr>
          <p:cNvPr id="196" name="Google Shape;196;p4"/>
          <p:cNvSpPr txBox="1"/>
          <p:nvPr/>
        </p:nvSpPr>
        <p:spPr>
          <a:xfrm>
            <a:off x="373805" y="2944255"/>
            <a:ext cx="216412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sym typeface="Arial"/>
              </a:rPr>
              <a:t>팀 구성 및 역할 </a:t>
            </a:r>
            <a:endParaRPr sz="1800" b="1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sym typeface="Arial"/>
            </a:endParaRPr>
          </a:p>
        </p:txBody>
      </p:sp>
      <p:graphicFrame>
        <p:nvGraphicFramePr>
          <p:cNvPr id="197" name="Google Shape;197;p4"/>
          <p:cNvGraphicFramePr/>
          <p:nvPr>
            <p:extLst>
              <p:ext uri="{D42A27DB-BD31-4B8C-83A1-F6EECF244321}">
                <p14:modId xmlns:p14="http://schemas.microsoft.com/office/powerpoint/2010/main" val="2480412560"/>
              </p:ext>
            </p:extLst>
          </p:nvPr>
        </p:nvGraphicFramePr>
        <p:xfrm>
          <a:off x="363071" y="3428999"/>
          <a:ext cx="10990725" cy="3292500"/>
        </p:xfrm>
        <a:graphic>
          <a:graphicData uri="http://schemas.openxmlformats.org/drawingml/2006/table">
            <a:tbl>
              <a:tblPr firstRow="1" bandRow="1">
                <a:noFill/>
                <a:tableStyleId>{40F4518F-2F8A-4ED3-AF7A-949B9B4296F4}</a:tableStyleId>
              </a:tblPr>
              <a:tblGrid>
                <a:gridCol w="264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5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8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strike="noStrike" cap="none" dirty="0">
                          <a:solidFill>
                            <a:srgbClr val="0F429D"/>
                          </a:solidFill>
                          <a:latin typeface="배달의민족 한나는 열한살 OTF" panose="020B0600000101010101" pitchFamily="34" charset="-127"/>
                          <a:ea typeface="배달의민족 한나는 열한살 OTF" panose="020B0600000101010101" pitchFamily="34" charset="-127"/>
                        </a:rPr>
                        <a:t>이름</a:t>
                      </a:r>
                      <a:endParaRPr dirty="0">
                        <a:solidFill>
                          <a:srgbClr val="0F429D"/>
                        </a:solidFill>
                        <a:latin typeface="배달의민족 한나는 열한살 OTF" panose="020B0600000101010101" pitchFamily="34" charset="-127"/>
                        <a:ea typeface="배달의민족 한나는 열한살 OTF" panose="020B0600000101010101" pitchFamily="34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ED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strike="noStrike" cap="none" dirty="0">
                          <a:solidFill>
                            <a:srgbClr val="0F429D"/>
                          </a:solidFill>
                          <a:latin typeface="배달의민족 한나는 열한살 OTF" panose="020B0600000101010101" pitchFamily="34" charset="-127"/>
                          <a:ea typeface="배달의민족 한나는 열한살 OTF" panose="020B0600000101010101" pitchFamily="34" charset="-127"/>
                        </a:rPr>
                        <a:t>구분</a:t>
                      </a:r>
                      <a:endParaRPr dirty="0">
                        <a:solidFill>
                          <a:srgbClr val="0F429D"/>
                        </a:solidFill>
                        <a:latin typeface="배달의민족 한나는 열한살 OTF" panose="020B0600000101010101" pitchFamily="34" charset="-127"/>
                        <a:ea typeface="배달의민족 한나는 열한살 OTF" panose="020B0600000101010101" pitchFamily="34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ED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strike="noStrike" cap="none" dirty="0">
                          <a:solidFill>
                            <a:srgbClr val="0F429D"/>
                          </a:solidFill>
                          <a:latin typeface="배달의민족 한나는 열한살 OTF" panose="020B0600000101010101" pitchFamily="34" charset="-127"/>
                          <a:ea typeface="배달의민족 한나는 열한살 OTF" panose="020B0600000101010101" pitchFamily="34" charset="-127"/>
                        </a:rPr>
                        <a:t>세부 내용</a:t>
                      </a:r>
                      <a:endParaRPr sz="1800" strike="noStrike" cap="none" dirty="0">
                        <a:solidFill>
                          <a:srgbClr val="0F429D"/>
                        </a:solidFill>
                        <a:latin typeface="배달의민족 한나는 열한살 OTF" panose="020B0600000101010101" pitchFamily="34" charset="-127"/>
                        <a:ea typeface="배달의민족 한나는 열한살 OTF" panose="020B0600000101010101" pitchFamily="34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ED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strike="noStrike" cap="none" dirty="0">
                          <a:solidFill>
                            <a:srgbClr val="0F429D"/>
                          </a:solidFill>
                          <a:latin typeface="배달의민족 한나는 열한살 OTF" panose="020B0600000101010101" pitchFamily="34" charset="-127"/>
                          <a:ea typeface="배달의민족 한나는 열한살 OTF" panose="020B0600000101010101" pitchFamily="34" charset="-127"/>
                        </a:rPr>
                        <a:t>정효정</a:t>
                      </a:r>
                      <a:endParaRPr sz="1600" b="1" strike="noStrike" cap="none" dirty="0">
                        <a:solidFill>
                          <a:srgbClr val="0F429D"/>
                        </a:solidFill>
                        <a:latin typeface="배달의민족 한나는 열한살 OTF" panose="020B0600000101010101" pitchFamily="34" charset="-127"/>
                        <a:ea typeface="배달의민족 한나는 열한살 OTF" panose="020B0600000101010101" pitchFamily="34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ED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>
                          <a:solidFill>
                            <a:srgbClr val="0F429D"/>
                          </a:solidFill>
                          <a:latin typeface="배달의민족 한나는 열한살 OTF" panose="020B0600000101010101" pitchFamily="34" charset="-127"/>
                          <a:ea typeface="배달의민족 한나는 열한살 OTF" panose="020B0600000101010101" pitchFamily="34" charset="-127"/>
                        </a:rPr>
                        <a:t>팀장</a:t>
                      </a:r>
                      <a:endParaRPr sz="1600" b="1" strike="noStrike" cap="none" dirty="0">
                        <a:solidFill>
                          <a:srgbClr val="0F429D"/>
                        </a:solidFill>
                        <a:latin typeface="배달의민족 한나는 열한살 OTF" panose="020B0600000101010101" pitchFamily="34" charset="-127"/>
                        <a:ea typeface="배달의민족 한나는 열한살 OTF" panose="020B0600000101010101" pitchFamily="34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ED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b="1" dirty="0" err="1">
                          <a:solidFill>
                            <a:srgbClr val="0F429D"/>
                          </a:solidFill>
                          <a:latin typeface="배달의민족 한나는 열한살 OTF" panose="020B0600000101010101" pitchFamily="34" charset="-127"/>
                          <a:ea typeface="배달의민족 한나는 열한살 OTF" panose="020B0600000101010101" pitchFamily="34" charset="-127"/>
                        </a:rPr>
                        <a:t>백엔드</a:t>
                      </a:r>
                      <a:r>
                        <a:rPr lang="en-US" altLang="ko-KR" sz="1600" b="1" dirty="0">
                          <a:solidFill>
                            <a:srgbClr val="0F429D"/>
                          </a:solidFill>
                          <a:latin typeface="배달의민족 한나는 열한살 OTF" panose="020B0600000101010101" pitchFamily="34" charset="-127"/>
                          <a:ea typeface="배달의민족 한나는 열한살 OTF" panose="020B0600000101010101" pitchFamily="34" charset="-127"/>
                        </a:rPr>
                        <a:t> </a:t>
                      </a:r>
                      <a:r>
                        <a:rPr lang="ko-KR" sz="1600" b="1" dirty="0">
                          <a:solidFill>
                            <a:srgbClr val="0F429D"/>
                          </a:solidFill>
                          <a:latin typeface="배달의민족 한나는 열한살 OTF" panose="020B0600000101010101" pitchFamily="34" charset="-127"/>
                          <a:ea typeface="배달의민족 한나는 열한살 OTF" panose="020B0600000101010101" pitchFamily="34" charset="-127"/>
                        </a:rPr>
                        <a:t>(이미지 생성 API 연결 구현)</a:t>
                      </a:r>
                      <a:endParaRPr sz="1600" b="1" strike="noStrike" cap="none" dirty="0">
                        <a:solidFill>
                          <a:srgbClr val="0F429D"/>
                        </a:solidFill>
                        <a:latin typeface="배달의민족 한나는 열한살 OTF" panose="020B0600000101010101" pitchFamily="34" charset="-127"/>
                        <a:ea typeface="배달의민족 한나는 열한살 OTF" panose="020B0600000101010101" pitchFamily="34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ED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strike="noStrike" cap="none" dirty="0">
                          <a:solidFill>
                            <a:srgbClr val="0F429D"/>
                          </a:solidFill>
                          <a:latin typeface="배달의민족 한나는 열한살 OTF" panose="020B0600000101010101" pitchFamily="34" charset="-127"/>
                          <a:ea typeface="배달의민족 한나는 열한살 OTF" panose="020B0600000101010101" pitchFamily="34" charset="-127"/>
                        </a:rPr>
                        <a:t>김윤희</a:t>
                      </a:r>
                      <a:endParaRPr sz="1600" b="1" strike="noStrike" cap="none" dirty="0">
                        <a:solidFill>
                          <a:srgbClr val="0F429D"/>
                        </a:solidFill>
                        <a:latin typeface="배달의민족 한나는 열한살 OTF" panose="020B0600000101010101" pitchFamily="34" charset="-127"/>
                        <a:ea typeface="배달의민족 한나는 열한살 OTF" panose="020B0600000101010101" pitchFamily="34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strike="noStrike" cap="none" dirty="0">
                          <a:solidFill>
                            <a:srgbClr val="0F429D"/>
                          </a:solidFill>
                          <a:latin typeface="배달의민족 한나는 열한살 OTF" panose="020B0600000101010101" pitchFamily="34" charset="-127"/>
                          <a:ea typeface="배달의민족 한나는 열한살 OTF" panose="020B0600000101010101" pitchFamily="34" charset="-127"/>
                        </a:rPr>
                        <a:t>팀원</a:t>
                      </a:r>
                      <a:endParaRPr b="1" dirty="0">
                        <a:solidFill>
                          <a:srgbClr val="0F429D"/>
                        </a:solidFill>
                        <a:latin typeface="배달의민족 한나는 열한살 OTF" panose="020B0600000101010101" pitchFamily="34" charset="-127"/>
                        <a:ea typeface="배달의민족 한나는 열한살 OTF" panose="020B0600000101010101" pitchFamily="34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solidFill>
                            <a:srgbClr val="0F429D"/>
                          </a:solidFill>
                          <a:latin typeface="배달의민족 한나는 열한살 OTF" panose="020B0600000101010101" pitchFamily="34" charset="-127"/>
                          <a:ea typeface="배달의민족 한나는 열한살 OTF" panose="020B0600000101010101" pitchFamily="34" charset="-127"/>
                        </a:rPr>
                        <a:t>프론트엔드</a:t>
                      </a:r>
                      <a:r>
                        <a:rPr lang="ko-KR" sz="1600" b="1" dirty="0">
                          <a:solidFill>
                            <a:srgbClr val="0F429D"/>
                          </a:solidFill>
                          <a:latin typeface="배달의민족 한나는 열한살 OTF" panose="020B0600000101010101" pitchFamily="34" charset="-127"/>
                          <a:ea typeface="배달의민족 한나는 열한살 OTF" panose="020B0600000101010101" pitchFamily="34" charset="-127"/>
                        </a:rPr>
                        <a:t> (홈, 학습 화면 구현)</a:t>
                      </a:r>
                      <a:endParaRPr sz="1600" b="1" strike="noStrike" cap="none" dirty="0">
                        <a:solidFill>
                          <a:srgbClr val="0F429D"/>
                        </a:solidFill>
                        <a:latin typeface="배달의민족 한나는 열한살 OTF" panose="020B0600000101010101" pitchFamily="34" charset="-127"/>
                        <a:ea typeface="배달의민족 한나는 열한살 OTF" panose="020B0600000101010101" pitchFamily="34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strike="noStrike" cap="none" dirty="0">
                          <a:solidFill>
                            <a:srgbClr val="0F429D"/>
                          </a:solidFill>
                          <a:latin typeface="배달의민족 한나는 열한살 OTF" panose="020B0600000101010101" pitchFamily="34" charset="-127"/>
                          <a:ea typeface="배달의민족 한나는 열한살 OTF" panose="020B0600000101010101" pitchFamily="34" charset="-127"/>
                        </a:rPr>
                        <a:t>김주성</a:t>
                      </a:r>
                      <a:endParaRPr sz="1600" b="1" strike="noStrike" cap="none" dirty="0">
                        <a:solidFill>
                          <a:srgbClr val="0F429D"/>
                        </a:solidFill>
                        <a:latin typeface="배달의민족 한나는 열한살 OTF" panose="020B0600000101010101" pitchFamily="34" charset="-127"/>
                        <a:ea typeface="배달의민족 한나는 열한살 OTF" panose="020B0600000101010101" pitchFamily="34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EDF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>
                          <a:solidFill>
                            <a:srgbClr val="0F429D"/>
                          </a:solidFill>
                          <a:latin typeface="배달의민족 한나는 열한살 OTF" panose="020B0600000101010101" pitchFamily="34" charset="-127"/>
                          <a:ea typeface="배달의민족 한나는 열한살 OTF" panose="020B0600000101010101" pitchFamily="34" charset="-127"/>
                        </a:rPr>
                        <a:t>팀원</a:t>
                      </a:r>
                      <a:endParaRPr sz="1600" b="1" dirty="0">
                        <a:solidFill>
                          <a:srgbClr val="0F429D"/>
                        </a:solidFill>
                        <a:latin typeface="배달의민족 한나는 열한살 OTF" panose="020B0600000101010101" pitchFamily="34" charset="-127"/>
                        <a:ea typeface="배달의민족 한나는 열한살 OTF" panose="020B0600000101010101" pitchFamily="34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ED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solidFill>
                            <a:srgbClr val="0F429D"/>
                          </a:solidFill>
                          <a:latin typeface="배달의민족 한나는 열한살 OTF" panose="020B0600000101010101" pitchFamily="34" charset="-127"/>
                          <a:ea typeface="배달의민족 한나는 열한살 OTF" panose="020B0600000101010101" pitchFamily="34" charset="-127"/>
                        </a:rPr>
                        <a:t>백엔드</a:t>
                      </a:r>
                      <a:r>
                        <a:rPr lang="en-US" altLang="ko-KR" sz="1600" b="1" dirty="0">
                          <a:solidFill>
                            <a:srgbClr val="0F429D"/>
                          </a:solidFill>
                          <a:latin typeface="배달의민족 한나는 열한살 OTF" panose="020B0600000101010101" pitchFamily="34" charset="-127"/>
                          <a:ea typeface="배달의민족 한나는 열한살 OTF" panose="020B0600000101010101" pitchFamily="34" charset="-127"/>
                        </a:rPr>
                        <a:t> </a:t>
                      </a:r>
                      <a:r>
                        <a:rPr lang="ko-KR" sz="1600" b="1" dirty="0">
                          <a:solidFill>
                            <a:srgbClr val="0F429D"/>
                          </a:solidFill>
                          <a:latin typeface="배달의민족 한나는 열한살 OTF" panose="020B0600000101010101" pitchFamily="34" charset="-127"/>
                          <a:ea typeface="배달의민족 한나는 열한살 OTF" panose="020B0600000101010101" pitchFamily="34" charset="-127"/>
                        </a:rPr>
                        <a:t>(텍스트 &amp; 문제 생성 API 연결 구현)</a:t>
                      </a:r>
                      <a:endParaRPr sz="1600" b="1" strike="noStrike" cap="none" dirty="0">
                        <a:solidFill>
                          <a:srgbClr val="0F429D"/>
                        </a:solidFill>
                        <a:latin typeface="배달의민족 한나는 열한살 OTF" panose="020B0600000101010101" pitchFamily="34" charset="-127"/>
                        <a:ea typeface="배달의민족 한나는 열한살 OTF" panose="020B0600000101010101" pitchFamily="34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ED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strike="noStrike" cap="none" dirty="0">
                          <a:solidFill>
                            <a:srgbClr val="0F429D"/>
                          </a:solidFill>
                          <a:latin typeface="배달의민족 한나는 열한살 OTF" panose="020B0600000101010101" pitchFamily="34" charset="-127"/>
                          <a:ea typeface="배달의민족 한나는 열한살 OTF" panose="020B0600000101010101" pitchFamily="34" charset="-127"/>
                        </a:rPr>
                        <a:t>박지연</a:t>
                      </a:r>
                      <a:endParaRPr sz="1600" b="1" strike="noStrike" cap="none" dirty="0">
                        <a:solidFill>
                          <a:srgbClr val="0F429D"/>
                        </a:solidFill>
                        <a:latin typeface="배달의민족 한나는 열한살 OTF" panose="020B0600000101010101" pitchFamily="34" charset="-127"/>
                        <a:ea typeface="배달의민족 한나는 열한살 OTF" panose="020B0600000101010101" pitchFamily="34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>
                          <a:solidFill>
                            <a:srgbClr val="0F429D"/>
                          </a:solidFill>
                          <a:latin typeface="배달의민족 한나는 열한살 OTF" panose="020B0600000101010101" pitchFamily="34" charset="-127"/>
                          <a:ea typeface="배달의민족 한나는 열한살 OTF" panose="020B0600000101010101" pitchFamily="34" charset="-127"/>
                        </a:rPr>
                        <a:t>팀원</a:t>
                      </a:r>
                      <a:endParaRPr sz="1600" b="1" dirty="0">
                        <a:solidFill>
                          <a:srgbClr val="0F429D"/>
                        </a:solidFill>
                        <a:latin typeface="배달의민족 한나는 열한살 OTF" panose="020B0600000101010101" pitchFamily="34" charset="-127"/>
                        <a:ea typeface="배달의민족 한나는 열한살 OTF" panose="020B0600000101010101" pitchFamily="34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 err="1">
                          <a:solidFill>
                            <a:srgbClr val="0F429D"/>
                          </a:solidFill>
                          <a:latin typeface="배달의민족 한나는 열한살 OTF" panose="020B0600000101010101" pitchFamily="34" charset="-127"/>
                          <a:ea typeface="배달의민족 한나는 열한살 OTF" panose="020B0600000101010101" pitchFamily="34" charset="-127"/>
                        </a:rPr>
                        <a:t>프론트엔드</a:t>
                      </a:r>
                      <a:r>
                        <a:rPr lang="ko-KR" sz="1600" b="1" dirty="0">
                          <a:solidFill>
                            <a:srgbClr val="0F429D"/>
                          </a:solidFill>
                          <a:latin typeface="배달의민족 한나는 열한살 OTF" panose="020B0600000101010101" pitchFamily="34" charset="-127"/>
                          <a:ea typeface="배달의민족 한나는 열한살 OTF" panose="020B0600000101010101" pitchFamily="34" charset="-127"/>
                        </a:rPr>
                        <a:t> (문제풀이 화면 구현)</a:t>
                      </a:r>
                      <a:endParaRPr sz="1600" b="1" strike="noStrike" cap="none" dirty="0">
                        <a:solidFill>
                          <a:srgbClr val="0F429D"/>
                        </a:solidFill>
                        <a:latin typeface="배달의민족 한나는 열한살 OTF" panose="020B0600000101010101" pitchFamily="34" charset="-127"/>
                        <a:ea typeface="배달의민족 한나는 열한살 OTF" panose="020B0600000101010101" pitchFamily="34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strike="noStrike" cap="none" dirty="0" err="1">
                          <a:solidFill>
                            <a:srgbClr val="0F429D"/>
                          </a:solidFill>
                          <a:latin typeface="배달의민족 한나는 열한살 OTF" panose="020B0600000101010101" pitchFamily="34" charset="-127"/>
                          <a:ea typeface="배달의민족 한나는 열한살 OTF" panose="020B0600000101010101" pitchFamily="34" charset="-127"/>
                        </a:rPr>
                        <a:t>이준범</a:t>
                      </a:r>
                      <a:endParaRPr sz="1600" b="1" strike="noStrike" cap="none" dirty="0">
                        <a:solidFill>
                          <a:srgbClr val="0F429D"/>
                        </a:solidFill>
                        <a:latin typeface="배달의민족 한나는 열한살 OTF" panose="020B0600000101010101" pitchFamily="34" charset="-127"/>
                        <a:ea typeface="배달의민족 한나는 열한살 OTF" panose="020B0600000101010101" pitchFamily="34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EDF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dirty="0">
                          <a:solidFill>
                            <a:srgbClr val="0F429D"/>
                          </a:solidFill>
                          <a:latin typeface="배달의민족 한나는 열한살 OTF" panose="020B0600000101010101" pitchFamily="34" charset="-127"/>
                          <a:ea typeface="배달의민족 한나는 열한살 OTF" panose="020B0600000101010101" pitchFamily="34" charset="-127"/>
                        </a:rPr>
                        <a:t>팀원</a:t>
                      </a:r>
                      <a:endParaRPr sz="1600" b="1" dirty="0">
                        <a:solidFill>
                          <a:srgbClr val="0F429D"/>
                        </a:solidFill>
                        <a:latin typeface="배달의민족 한나는 열한살 OTF" panose="020B0600000101010101" pitchFamily="34" charset="-127"/>
                        <a:ea typeface="배달의민족 한나는 열한살 OTF" panose="020B0600000101010101" pitchFamily="34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ED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strike="noStrike" cap="none" dirty="0">
                          <a:solidFill>
                            <a:srgbClr val="0F429D"/>
                          </a:solidFill>
                          <a:latin typeface="배달의민족 한나는 열한살 OTF" panose="020B0600000101010101" pitchFamily="34" charset="-127"/>
                          <a:ea typeface="배달의민족 한나는 열한살 OTF" panose="020B0600000101010101" pitchFamily="34" charset="-127"/>
                        </a:rPr>
                        <a:t>기획안 작성 </a:t>
                      </a:r>
                      <a:r>
                        <a:rPr lang="ko-KR" sz="1600" b="1" dirty="0">
                          <a:solidFill>
                            <a:srgbClr val="0F429D"/>
                          </a:solidFill>
                          <a:latin typeface="배달의민족 한나는 열한살 OTF" panose="020B0600000101010101" pitchFamily="34" charset="-127"/>
                          <a:ea typeface="배달의민족 한나는 열한살 OTF" panose="020B0600000101010101" pitchFamily="34" charset="-127"/>
                        </a:rPr>
                        <a:t>및 발표</a:t>
                      </a:r>
                      <a:endParaRPr sz="1600" b="1" strike="noStrike" cap="none" dirty="0">
                        <a:solidFill>
                          <a:srgbClr val="0F429D"/>
                        </a:solidFill>
                        <a:latin typeface="배달의민족 한나는 열한살 OTF" panose="020B0600000101010101" pitchFamily="34" charset="-127"/>
                        <a:ea typeface="배달의민족 한나는 열한살 OTF" panose="020B0600000101010101" pitchFamily="34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F429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0ED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8" name="Google Shape;198;p4"/>
          <p:cNvSpPr txBox="1"/>
          <p:nvPr/>
        </p:nvSpPr>
        <p:spPr>
          <a:xfrm>
            <a:off x="363076" y="1572425"/>
            <a:ext cx="135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 err="1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sym typeface="Arial"/>
              </a:rPr>
              <a:t>참가팀</a:t>
            </a:r>
            <a:r>
              <a:rPr lang="en-US" altLang="ko-KR" sz="18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sym typeface="Arial"/>
              </a:rPr>
              <a:t> </a:t>
            </a:r>
            <a:r>
              <a:rPr lang="ko-KR" sz="18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sym typeface="Arial"/>
              </a:rPr>
              <a:t>명</a:t>
            </a:r>
            <a:endParaRPr sz="1800" b="1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sym typeface="Arial"/>
            </a:endParaRPr>
          </a:p>
        </p:txBody>
      </p:sp>
      <p:sp>
        <p:nvSpPr>
          <p:cNvPr id="199" name="Google Shape;199;p4"/>
          <p:cNvSpPr/>
          <p:nvPr/>
        </p:nvSpPr>
        <p:spPr>
          <a:xfrm>
            <a:off x="373805" y="2018157"/>
            <a:ext cx="5233619" cy="600156"/>
          </a:xfrm>
          <a:prstGeom prst="rect">
            <a:avLst/>
          </a:pr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 err="1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HYPE연어</a:t>
            </a:r>
            <a:endParaRPr sz="2800" b="1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200" name="Google Shape;200;p4"/>
          <p:cNvSpPr txBox="1"/>
          <p:nvPr/>
        </p:nvSpPr>
        <p:spPr>
          <a:xfrm>
            <a:off x="373799" y="423150"/>
            <a:ext cx="3872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&gt;&gt; 팀 소개</a:t>
            </a:r>
            <a:endParaRPr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Google Shape;739;g25713cf605d_8_728" descr="컴퓨터, 장난감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5765" y="0"/>
            <a:ext cx="2226235" cy="1431151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g25713cf605d_8_728"/>
          <p:cNvSpPr/>
          <p:nvPr/>
        </p:nvSpPr>
        <p:spPr>
          <a:xfrm>
            <a:off x="0" y="0"/>
            <a:ext cx="9965700" cy="1431300"/>
          </a:xfrm>
          <a:prstGeom prst="rect">
            <a:avLst/>
          </a:prstGeom>
          <a:solidFill>
            <a:srgbClr val="F0ED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741" name="Google Shape;741;g25713cf605d_8_728"/>
          <p:cNvSpPr txBox="1"/>
          <p:nvPr/>
        </p:nvSpPr>
        <p:spPr>
          <a:xfrm>
            <a:off x="-22525" y="2788350"/>
            <a:ext cx="2782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학습 문장 뭉치</a:t>
            </a:r>
            <a:r>
              <a:rPr lang="ko-KR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  </a:t>
            </a: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pic>
        <p:nvPicPr>
          <p:cNvPr id="742" name="Google Shape;742;g25713cf605d_8_7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5125" y="3773375"/>
            <a:ext cx="2097225" cy="989849"/>
          </a:xfrm>
          <a:prstGeom prst="rect">
            <a:avLst/>
          </a:prstGeom>
          <a:noFill/>
          <a:ln w="12700" cap="flat" cmpd="sng">
            <a:solidFill>
              <a:srgbClr val="323F4F"/>
            </a:solidFill>
            <a:prstDash val="solid"/>
            <a:miter lim="8000"/>
            <a:headEnd type="none" w="sm" len="sm"/>
            <a:tailEnd type="none" w="sm" len="sm"/>
          </a:ln>
        </p:spPr>
      </p:pic>
      <p:cxnSp>
        <p:nvCxnSpPr>
          <p:cNvPr id="743" name="Google Shape;743;g25713cf605d_8_728"/>
          <p:cNvCxnSpPr/>
          <p:nvPr/>
        </p:nvCxnSpPr>
        <p:spPr>
          <a:xfrm rot="10800000" flipH="1">
            <a:off x="2454675" y="4240275"/>
            <a:ext cx="667500" cy="3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Google Shape;748;g25713cf605d_8_728"/>
          <p:cNvSpPr txBox="1"/>
          <p:nvPr/>
        </p:nvSpPr>
        <p:spPr>
          <a:xfrm>
            <a:off x="373800" y="484750"/>
            <a:ext cx="81711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&gt;&gt; </a:t>
            </a:r>
            <a:r>
              <a:rPr lang="ko-KR" sz="3200" b="1" dirty="0" err="1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Chat</a:t>
            </a: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3200" b="1" dirty="0" err="1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GPT를</a:t>
            </a: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이용한 문장 퀴즈 생성</a:t>
            </a:r>
            <a:endParaRPr sz="3200" b="1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sym typeface="Arial"/>
            </a:endParaRPr>
          </a:p>
        </p:txBody>
      </p:sp>
      <p:sp>
        <p:nvSpPr>
          <p:cNvPr id="749" name="Google Shape;749;g25713cf605d_8_728"/>
          <p:cNvSpPr txBox="1"/>
          <p:nvPr/>
        </p:nvSpPr>
        <p:spPr>
          <a:xfrm>
            <a:off x="5047400" y="5222700"/>
            <a:ext cx="4201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1" dirty="0">
                <a:solidFill>
                  <a:srgbClr val="0070C0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‘문장에서 단어 하나를 삭제하고 </a:t>
            </a:r>
            <a:endParaRPr sz="1900" b="1" dirty="0">
              <a:solidFill>
                <a:srgbClr val="0070C0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1" dirty="0">
                <a:solidFill>
                  <a:srgbClr val="0070C0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빈 칸에 들어갈 단어들을 추천해줘’</a:t>
            </a:r>
            <a:endParaRPr sz="1900" b="1" dirty="0">
              <a:solidFill>
                <a:srgbClr val="0070C0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750" name="Google Shape;750;g25713cf605d_8_728"/>
          <p:cNvSpPr txBox="1"/>
          <p:nvPr/>
        </p:nvSpPr>
        <p:spPr>
          <a:xfrm>
            <a:off x="6011300" y="4727750"/>
            <a:ext cx="1896699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9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프롬프트</a:t>
            </a:r>
            <a:endParaRPr sz="22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cxnSp>
        <p:nvCxnSpPr>
          <p:cNvPr id="751" name="Google Shape;751;g25713cf605d_8_728"/>
          <p:cNvCxnSpPr>
            <a:stCxn id="749" idx="1"/>
          </p:cNvCxnSpPr>
          <p:nvPr/>
        </p:nvCxnSpPr>
        <p:spPr>
          <a:xfrm rot="10800000">
            <a:off x="4183700" y="4763250"/>
            <a:ext cx="863700" cy="844200"/>
          </a:xfrm>
          <a:prstGeom prst="bentConnector3">
            <a:avLst>
              <a:gd name="adj1" fmla="val 100773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752" name="Google Shape;752;g25713cf605d_8_728"/>
          <p:cNvSpPr txBox="1"/>
          <p:nvPr/>
        </p:nvSpPr>
        <p:spPr>
          <a:xfrm>
            <a:off x="5544753" y="5913150"/>
            <a:ext cx="2829795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(정답이 아닌 오답 선택지를 생성)</a:t>
            </a:r>
            <a:endParaRPr b="1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13" name="Google Shape;588;g258cb8f2d87_0_212">
            <a:extLst>
              <a:ext uri="{FF2B5EF4-FFF2-40B4-BE49-F238E27FC236}">
                <a16:creationId xmlns:a16="http://schemas.microsoft.com/office/drawing/2014/main" id="{D1F3F16C-542F-4042-90BF-90EAA7B3BDB4}"/>
              </a:ext>
            </a:extLst>
          </p:cNvPr>
          <p:cNvSpPr/>
          <p:nvPr/>
        </p:nvSpPr>
        <p:spPr>
          <a:xfrm>
            <a:off x="232250" y="3418724"/>
            <a:ext cx="2226300" cy="1624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8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어린이가</a:t>
            </a:r>
            <a:r>
              <a:rPr lang="ko-KR" sz="1800" b="1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800" b="1" u="sng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가위</a:t>
            </a:r>
            <a:r>
              <a:rPr lang="ko-KR" sz="18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로 종이를 자르고 있습니다.</a:t>
            </a:r>
            <a:endParaRPr sz="1800" dirty="0">
              <a:solidFill>
                <a:schemeClr val="dk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800" b="1" u="sng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공책</a:t>
            </a:r>
            <a:r>
              <a:rPr lang="ko-KR" sz="1800" u="sng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에</a:t>
            </a:r>
            <a:r>
              <a:rPr lang="ko-KR" sz="18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꽃을 그렸어요.</a:t>
            </a:r>
            <a:endParaRPr sz="1800" b="1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93485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Google Shape;739;g25713cf605d_8_728" descr="컴퓨터, 장난감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5765" y="0"/>
            <a:ext cx="2226235" cy="1431151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g25713cf605d_8_728"/>
          <p:cNvSpPr/>
          <p:nvPr/>
        </p:nvSpPr>
        <p:spPr>
          <a:xfrm>
            <a:off x="0" y="0"/>
            <a:ext cx="9965700" cy="1431300"/>
          </a:xfrm>
          <a:prstGeom prst="rect">
            <a:avLst/>
          </a:prstGeom>
          <a:solidFill>
            <a:srgbClr val="F0ED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741" name="Google Shape;741;g25713cf605d_8_728"/>
          <p:cNvSpPr txBox="1"/>
          <p:nvPr/>
        </p:nvSpPr>
        <p:spPr>
          <a:xfrm>
            <a:off x="-22525" y="2788350"/>
            <a:ext cx="2782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학습 문장 뭉치</a:t>
            </a:r>
            <a:r>
              <a:rPr lang="ko-KR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  </a:t>
            </a: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pic>
        <p:nvPicPr>
          <p:cNvPr id="742" name="Google Shape;742;g25713cf605d_8_7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5125" y="3773375"/>
            <a:ext cx="2097225" cy="989849"/>
          </a:xfrm>
          <a:prstGeom prst="rect">
            <a:avLst/>
          </a:prstGeom>
          <a:noFill/>
          <a:ln w="12700" cap="flat" cmpd="sng">
            <a:solidFill>
              <a:srgbClr val="323F4F"/>
            </a:solidFill>
            <a:prstDash val="solid"/>
            <a:miter lim="8000"/>
            <a:headEnd type="none" w="sm" len="sm"/>
            <a:tailEnd type="none" w="sm" len="sm"/>
          </a:ln>
        </p:spPr>
      </p:pic>
      <p:cxnSp>
        <p:nvCxnSpPr>
          <p:cNvPr id="743" name="Google Shape;743;g25713cf605d_8_728"/>
          <p:cNvCxnSpPr/>
          <p:nvPr/>
        </p:nvCxnSpPr>
        <p:spPr>
          <a:xfrm rot="10800000" flipH="1">
            <a:off x="2454675" y="4240275"/>
            <a:ext cx="667500" cy="3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4" name="Google Shape;744;g25713cf605d_8_728"/>
          <p:cNvCxnSpPr/>
          <p:nvPr/>
        </p:nvCxnSpPr>
        <p:spPr>
          <a:xfrm rot="10800000" flipH="1">
            <a:off x="5224925" y="3538400"/>
            <a:ext cx="994500" cy="729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45" name="Google Shape;745;g25713cf605d_8_728"/>
          <p:cNvSpPr txBox="1"/>
          <p:nvPr/>
        </p:nvSpPr>
        <p:spPr>
          <a:xfrm>
            <a:off x="6253332" y="2619453"/>
            <a:ext cx="285590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문장 빈칸 채우기</a:t>
            </a:r>
            <a:endParaRPr sz="2400" b="1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746" name="Google Shape;746;g25713cf605d_8_728"/>
          <p:cNvSpPr txBox="1"/>
          <p:nvPr/>
        </p:nvSpPr>
        <p:spPr>
          <a:xfrm>
            <a:off x="6219425" y="3043476"/>
            <a:ext cx="5366327" cy="106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libri"/>
              <a:buAutoNum type="arabicPeriod"/>
            </a:pPr>
            <a:r>
              <a:rPr lang="ko-KR" sz="19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어린이가 (       )로 종이를 자르고 있습니다.</a:t>
            </a:r>
            <a:endParaRPr sz="19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900" dirty="0">
                <a:solidFill>
                  <a:srgbClr val="333333"/>
                </a:solidFill>
                <a:highlight>
                  <a:srgbClr val="FFFFFF"/>
                </a:highlight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      </a:t>
            </a:r>
            <a:r>
              <a:rPr lang="ko-KR" sz="1900" dirty="0">
                <a:solidFill>
                  <a:srgbClr val="333333"/>
                </a:solidFill>
                <a:highlight>
                  <a:srgbClr val="FFFFFF"/>
                </a:highlight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① </a:t>
            </a:r>
            <a:r>
              <a:rPr lang="ko-KR" sz="19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술잔</a:t>
            </a:r>
            <a:r>
              <a:rPr lang="en-US" altLang="ko-KR" sz="19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  </a:t>
            </a:r>
            <a:r>
              <a:rPr lang="ko-KR" sz="1900" dirty="0">
                <a:solidFill>
                  <a:srgbClr val="333333"/>
                </a:solidFill>
                <a:highlight>
                  <a:srgbClr val="FFFFFF"/>
                </a:highlight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② </a:t>
            </a:r>
            <a:r>
              <a:rPr lang="ko-KR" sz="19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가위</a:t>
            </a:r>
            <a:r>
              <a:rPr lang="en-US" altLang="ko-KR" sz="19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  </a:t>
            </a:r>
            <a:r>
              <a:rPr lang="ko-KR" sz="1900" dirty="0">
                <a:solidFill>
                  <a:srgbClr val="333333"/>
                </a:solidFill>
                <a:highlight>
                  <a:srgbClr val="FFFFFF"/>
                </a:highlight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③ </a:t>
            </a:r>
            <a:r>
              <a:rPr lang="ko-KR" sz="19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칼 </a:t>
            </a:r>
            <a:r>
              <a:rPr lang="en-US" altLang="ko-KR" sz="19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 </a:t>
            </a:r>
            <a:r>
              <a:rPr lang="ko-KR" sz="1900" dirty="0">
                <a:solidFill>
                  <a:srgbClr val="333333"/>
                </a:solidFill>
                <a:highlight>
                  <a:srgbClr val="FFFFFF"/>
                </a:highlight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④ 종이</a:t>
            </a:r>
            <a:endParaRPr sz="19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748" name="Google Shape;748;g25713cf605d_8_728"/>
          <p:cNvSpPr txBox="1"/>
          <p:nvPr/>
        </p:nvSpPr>
        <p:spPr>
          <a:xfrm>
            <a:off x="373800" y="484750"/>
            <a:ext cx="81711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&gt;&gt; </a:t>
            </a:r>
            <a:r>
              <a:rPr lang="ko-KR" sz="3200" b="1" dirty="0" err="1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Chat</a:t>
            </a: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3200" b="1" dirty="0" err="1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GPT를</a:t>
            </a: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이용한 문장 퀴즈 생성</a:t>
            </a:r>
            <a:endParaRPr sz="3200" b="1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sym typeface="Arial"/>
            </a:endParaRPr>
          </a:p>
        </p:txBody>
      </p:sp>
      <p:sp>
        <p:nvSpPr>
          <p:cNvPr id="749" name="Google Shape;749;g25713cf605d_8_728"/>
          <p:cNvSpPr txBox="1"/>
          <p:nvPr/>
        </p:nvSpPr>
        <p:spPr>
          <a:xfrm>
            <a:off x="5047400" y="5222700"/>
            <a:ext cx="4201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1" dirty="0">
                <a:solidFill>
                  <a:srgbClr val="0070C0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‘문장에서 단어 하나를 삭제하고 </a:t>
            </a:r>
            <a:endParaRPr sz="1900" b="1" dirty="0">
              <a:solidFill>
                <a:srgbClr val="0070C0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1" dirty="0">
                <a:solidFill>
                  <a:srgbClr val="0070C0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빈 칸에 들어갈 단어들을 추천해줘’</a:t>
            </a:r>
            <a:endParaRPr sz="1900" b="1" dirty="0">
              <a:solidFill>
                <a:srgbClr val="0070C0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750" name="Google Shape;750;g25713cf605d_8_728"/>
          <p:cNvSpPr txBox="1"/>
          <p:nvPr/>
        </p:nvSpPr>
        <p:spPr>
          <a:xfrm>
            <a:off x="6011300" y="4727750"/>
            <a:ext cx="1896699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9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프롬프트</a:t>
            </a:r>
            <a:endParaRPr sz="22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cxnSp>
        <p:nvCxnSpPr>
          <p:cNvPr id="751" name="Google Shape;751;g25713cf605d_8_728"/>
          <p:cNvCxnSpPr>
            <a:stCxn id="749" idx="1"/>
          </p:cNvCxnSpPr>
          <p:nvPr/>
        </p:nvCxnSpPr>
        <p:spPr>
          <a:xfrm rot="10800000">
            <a:off x="4183700" y="4763250"/>
            <a:ext cx="863700" cy="844200"/>
          </a:xfrm>
          <a:prstGeom prst="bentConnector3">
            <a:avLst>
              <a:gd name="adj1" fmla="val 100773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752" name="Google Shape;752;g25713cf605d_8_728"/>
          <p:cNvSpPr txBox="1"/>
          <p:nvPr/>
        </p:nvSpPr>
        <p:spPr>
          <a:xfrm>
            <a:off x="5544753" y="5913150"/>
            <a:ext cx="2829795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(정답이 아닌 오답 선택지를 생성)</a:t>
            </a:r>
            <a:endParaRPr b="1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16" name="Google Shape;588;g258cb8f2d87_0_212">
            <a:extLst>
              <a:ext uri="{FF2B5EF4-FFF2-40B4-BE49-F238E27FC236}">
                <a16:creationId xmlns:a16="http://schemas.microsoft.com/office/drawing/2014/main" id="{412615BB-07CC-45BE-8B3E-F1A1FDB56A08}"/>
              </a:ext>
            </a:extLst>
          </p:cNvPr>
          <p:cNvSpPr/>
          <p:nvPr/>
        </p:nvSpPr>
        <p:spPr>
          <a:xfrm>
            <a:off x="232250" y="3418724"/>
            <a:ext cx="2226300" cy="1624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8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어린이가</a:t>
            </a:r>
            <a:r>
              <a:rPr lang="ko-KR" sz="1800" b="1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sz="1800" b="1" u="sng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가위</a:t>
            </a:r>
            <a:r>
              <a:rPr lang="ko-KR" sz="18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로 종이를 자르고 있습니다.</a:t>
            </a:r>
            <a:endParaRPr sz="1800" dirty="0">
              <a:solidFill>
                <a:schemeClr val="dk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arenR"/>
            </a:pPr>
            <a:r>
              <a:rPr lang="ko-KR" sz="1800" b="1" u="sng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공책</a:t>
            </a:r>
            <a:r>
              <a:rPr lang="ko-KR" sz="1800" u="sng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에</a:t>
            </a:r>
            <a:r>
              <a:rPr lang="ko-KR" sz="18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꽃을 그렸어요.</a:t>
            </a:r>
            <a:endParaRPr sz="1800" b="1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89;g25713cf605d_8_772">
            <a:extLst>
              <a:ext uri="{FF2B5EF4-FFF2-40B4-BE49-F238E27FC236}">
                <a16:creationId xmlns:a16="http://schemas.microsoft.com/office/drawing/2014/main" id="{8FAFC07D-C59E-7371-FC05-8630528969A6}"/>
              </a:ext>
            </a:extLst>
          </p:cNvPr>
          <p:cNvSpPr/>
          <p:nvPr/>
        </p:nvSpPr>
        <p:spPr>
          <a:xfrm>
            <a:off x="365110" y="1699491"/>
            <a:ext cx="11453090" cy="4821541"/>
          </a:xfrm>
          <a:prstGeom prst="rect">
            <a:avLst/>
          </a:prstGeom>
          <a:solidFill>
            <a:srgbClr val="F0ED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pic>
        <p:nvPicPr>
          <p:cNvPr id="788" name="Google Shape;788;g25713cf605d_8_772" descr="컴퓨터, 장난감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5765" y="0"/>
            <a:ext cx="2226235" cy="1431151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g25713cf605d_8_772"/>
          <p:cNvSpPr/>
          <p:nvPr/>
        </p:nvSpPr>
        <p:spPr>
          <a:xfrm>
            <a:off x="0" y="0"/>
            <a:ext cx="9965700" cy="1431300"/>
          </a:xfrm>
          <a:prstGeom prst="rect">
            <a:avLst/>
          </a:prstGeom>
          <a:solidFill>
            <a:srgbClr val="F0ED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790" name="Google Shape;790;g25713cf605d_8_772"/>
          <p:cNvSpPr txBox="1"/>
          <p:nvPr/>
        </p:nvSpPr>
        <p:spPr>
          <a:xfrm>
            <a:off x="373800" y="484750"/>
            <a:ext cx="28242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&gt;&gt; MVP 소개</a:t>
            </a:r>
            <a:endParaRPr sz="3200" b="1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sym typeface="Arial"/>
            </a:endParaRPr>
          </a:p>
        </p:txBody>
      </p:sp>
      <p:sp>
        <p:nvSpPr>
          <p:cNvPr id="791" name="Google Shape;791;g25713cf605d_8_772"/>
          <p:cNvSpPr txBox="1"/>
          <p:nvPr/>
        </p:nvSpPr>
        <p:spPr>
          <a:xfrm>
            <a:off x="530818" y="1929409"/>
            <a:ext cx="8356873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ko-KR" sz="20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Streamlit</a:t>
            </a:r>
            <a:r>
              <a:rPr lang="ko-KR" altLang="en-US" sz="2000" dirty="0" err="1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을</a:t>
            </a:r>
            <a:r>
              <a:rPr lang="ko-KR" sz="20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 이용해 웹 </a:t>
            </a:r>
            <a:r>
              <a:rPr lang="ko-KR" altLang="en-US" sz="20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어플리케이션으</a:t>
            </a:r>
            <a:r>
              <a:rPr lang="ko-KR" sz="20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로 구</a:t>
            </a:r>
            <a:r>
              <a:rPr lang="ko-KR" altLang="en-US" sz="20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현하여</a:t>
            </a:r>
            <a:r>
              <a:rPr lang="ko-KR" sz="20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 영상 </a:t>
            </a:r>
            <a:r>
              <a:rPr lang="ko-KR" altLang="en-US" sz="20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녹화</a:t>
            </a:r>
            <a:endParaRPr sz="2000" dirty="0">
              <a:solidFill>
                <a:schemeClr val="dk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ko-KR" sz="2000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코드 :</a:t>
            </a:r>
            <a:r>
              <a:rPr lang="ko-KR" sz="2000" b="1" dirty="0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 </a:t>
            </a:r>
            <a:r>
              <a:rPr lang="ko-KR" sz="2000" u="sng" dirty="0">
                <a:solidFill>
                  <a:schemeClr val="hlink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  <a:hlinkClick r:id="rId4"/>
              </a:rPr>
              <a:t>https://github.com/HYOJUNG08/kyowon_ai.git</a:t>
            </a:r>
            <a:endParaRPr lang="en-US" altLang="ko-KR" sz="2000" u="sng" dirty="0">
              <a:solidFill>
                <a:schemeClr val="hlink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  <a:p>
            <a:pPr marL="9525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</a:pPr>
            <a:endParaRPr sz="21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6" name="Google Shape;796;g2565305c075_1_86"/>
          <p:cNvGrpSpPr/>
          <p:nvPr/>
        </p:nvGrpSpPr>
        <p:grpSpPr>
          <a:xfrm>
            <a:off x="-27292" y="0"/>
            <a:ext cx="12219300" cy="6858000"/>
            <a:chOff x="-27292" y="0"/>
            <a:chExt cx="12219300" cy="6858000"/>
          </a:xfrm>
        </p:grpSpPr>
        <p:pic>
          <p:nvPicPr>
            <p:cNvPr id="797" name="Google Shape;797;g2565305c075_1_86" descr="스크린샷, 그래픽 디자인, 그래픽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7292" y="4303059"/>
              <a:ext cx="12219294" cy="25549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8" name="Google Shape;798;g2565305c075_1_86"/>
            <p:cNvSpPr/>
            <p:nvPr/>
          </p:nvSpPr>
          <p:spPr>
            <a:xfrm>
              <a:off x="-27292" y="0"/>
              <a:ext cx="12219300" cy="4303200"/>
            </a:xfrm>
            <a:prstGeom prst="rect">
              <a:avLst/>
            </a:prstGeom>
            <a:solidFill>
              <a:srgbClr val="F0EDF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endParaRPr>
            </a:p>
          </p:txBody>
        </p:sp>
      </p:grpSp>
      <p:sp>
        <p:nvSpPr>
          <p:cNvPr id="799" name="Google Shape;799;g2565305c075_1_86"/>
          <p:cNvSpPr txBox="1"/>
          <p:nvPr/>
        </p:nvSpPr>
        <p:spPr>
          <a:xfrm>
            <a:off x="3547389" y="5349572"/>
            <a:ext cx="5097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서비스 적용 및 확대 방안</a:t>
            </a: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cxnSp>
        <p:nvCxnSpPr>
          <p:cNvPr id="800" name="Google Shape;800;g2565305c075_1_86"/>
          <p:cNvCxnSpPr/>
          <p:nvPr/>
        </p:nvCxnSpPr>
        <p:spPr>
          <a:xfrm>
            <a:off x="5430644" y="4871184"/>
            <a:ext cx="1293600" cy="0"/>
          </a:xfrm>
          <a:prstGeom prst="straightConnector1">
            <a:avLst/>
          </a:prstGeom>
          <a:noFill/>
          <a:ln w="76200" cap="flat" cmpd="sng">
            <a:solidFill>
              <a:srgbClr val="0F429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01" name="Google Shape;801;g2565305c075_1_86"/>
          <p:cNvSpPr txBox="1"/>
          <p:nvPr/>
        </p:nvSpPr>
        <p:spPr>
          <a:xfrm>
            <a:off x="5387160" y="923653"/>
            <a:ext cx="1380600" cy="3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9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4</a:t>
            </a:r>
            <a:endParaRPr sz="19900" b="1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g256b07b7a5b_0_2535" descr="컴퓨터, 장난감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5765" y="0"/>
            <a:ext cx="2226235" cy="1431151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g256b07b7a5b_0_2535"/>
          <p:cNvSpPr/>
          <p:nvPr/>
        </p:nvSpPr>
        <p:spPr>
          <a:xfrm>
            <a:off x="0" y="0"/>
            <a:ext cx="9965700" cy="1431300"/>
          </a:xfrm>
          <a:prstGeom prst="rect">
            <a:avLst/>
          </a:prstGeom>
          <a:solidFill>
            <a:srgbClr val="F0ED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한나는 열한살 OTF" panose="020B0600000101010101" pitchFamily="34" charset="-127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619;g256b07b7a5b_0_2535">
            <a:extLst>
              <a:ext uri="{FF2B5EF4-FFF2-40B4-BE49-F238E27FC236}">
                <a16:creationId xmlns:a16="http://schemas.microsoft.com/office/drawing/2014/main" id="{E57049CE-6588-493B-8492-264BB459DE7F}"/>
              </a:ext>
            </a:extLst>
          </p:cNvPr>
          <p:cNvSpPr txBox="1"/>
          <p:nvPr/>
        </p:nvSpPr>
        <p:spPr>
          <a:xfrm>
            <a:off x="911291" y="3345025"/>
            <a:ext cx="10870163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48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AI</a:t>
            </a:r>
            <a:r>
              <a:rPr lang="ko-KR" altLang="en-US" sz="48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로 만든</a:t>
            </a:r>
            <a:r>
              <a:rPr lang="en-US" altLang="ko-KR" sz="48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altLang="en-US" sz="48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학습자료를 기존 서비스에 활용</a:t>
            </a:r>
            <a:endParaRPr sz="4800" b="1" dirty="0">
              <a:solidFill>
                <a:srgbClr val="FF0000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sym typeface="Arial"/>
            </a:endParaRPr>
          </a:p>
        </p:txBody>
      </p:sp>
      <p:sp>
        <p:nvSpPr>
          <p:cNvPr id="9" name="Google Shape;619;g256b07b7a5b_0_2535">
            <a:extLst>
              <a:ext uri="{FF2B5EF4-FFF2-40B4-BE49-F238E27FC236}">
                <a16:creationId xmlns:a16="http://schemas.microsoft.com/office/drawing/2014/main" id="{917B74E8-2DEF-4A55-97D3-6EA16399949D}"/>
              </a:ext>
            </a:extLst>
          </p:cNvPr>
          <p:cNvSpPr txBox="1"/>
          <p:nvPr/>
        </p:nvSpPr>
        <p:spPr>
          <a:xfrm>
            <a:off x="373798" y="484750"/>
            <a:ext cx="53856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&gt;&gt;</a:t>
            </a:r>
            <a:r>
              <a:rPr lang="ko-KR" altLang="en-US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교원 그룹 사업 적용</a:t>
            </a:r>
            <a:endParaRPr sz="3200" b="1" dirty="0">
              <a:solidFill>
                <a:srgbClr val="FF0000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06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g256b07b7a5b_0_2535" descr="컴퓨터, 장난감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5765" y="0"/>
            <a:ext cx="2226235" cy="1431151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g256b07b7a5b_0_2535"/>
          <p:cNvSpPr/>
          <p:nvPr/>
        </p:nvSpPr>
        <p:spPr>
          <a:xfrm>
            <a:off x="0" y="0"/>
            <a:ext cx="9965700" cy="1431300"/>
          </a:xfrm>
          <a:prstGeom prst="rect">
            <a:avLst/>
          </a:prstGeom>
          <a:solidFill>
            <a:srgbClr val="F0ED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한나는 열한살 OTF" panose="020B0600000101010101" pitchFamily="34" charset="-127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빨간펜 아이캔두 유아 한글">
            <a:extLst>
              <a:ext uri="{FF2B5EF4-FFF2-40B4-BE49-F238E27FC236}">
                <a16:creationId xmlns:a16="http://schemas.microsoft.com/office/drawing/2014/main" id="{A27033E5-9FCB-4C3D-A64A-3C167E23B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654" y="2652046"/>
            <a:ext cx="6185488" cy="326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619;g256b07b7a5b_0_2535">
            <a:extLst>
              <a:ext uri="{FF2B5EF4-FFF2-40B4-BE49-F238E27FC236}">
                <a16:creationId xmlns:a16="http://schemas.microsoft.com/office/drawing/2014/main" id="{F770A534-206B-4D2E-8467-27E1D3E5812B}"/>
              </a:ext>
            </a:extLst>
          </p:cNvPr>
          <p:cNvSpPr txBox="1"/>
          <p:nvPr/>
        </p:nvSpPr>
        <p:spPr>
          <a:xfrm>
            <a:off x="373797" y="484750"/>
            <a:ext cx="835965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&gt;&gt;</a:t>
            </a:r>
            <a:r>
              <a:rPr lang="ko-KR" altLang="en-US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en-US" alt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AI</a:t>
            </a:r>
            <a:r>
              <a:rPr lang="ko-KR" altLang="en-US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로 만든</a:t>
            </a:r>
            <a:r>
              <a:rPr lang="en-US" alt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altLang="en-US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학습자료를 기존 서비스에 활용</a:t>
            </a:r>
            <a:endParaRPr sz="3200" b="1" dirty="0">
              <a:solidFill>
                <a:srgbClr val="FF0000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03355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g256b07b7a5b_0_2535" descr="컴퓨터, 장난감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5765" y="0"/>
            <a:ext cx="2226235" cy="1431151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g256b07b7a5b_0_2535"/>
          <p:cNvSpPr/>
          <p:nvPr/>
        </p:nvSpPr>
        <p:spPr>
          <a:xfrm>
            <a:off x="0" y="0"/>
            <a:ext cx="9965700" cy="1431300"/>
          </a:xfrm>
          <a:prstGeom prst="rect">
            <a:avLst/>
          </a:prstGeom>
          <a:solidFill>
            <a:srgbClr val="F0ED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한나는 열한살 OTF" panose="020B0600000101010101" pitchFamily="34" charset="-127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02012C9-67E8-4F33-81C1-54B80776D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501" y="1431151"/>
            <a:ext cx="7029659" cy="54268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7513B0-2196-4C16-AC2D-93C98A1BD287}"/>
              </a:ext>
            </a:extLst>
          </p:cNvPr>
          <p:cNvSpPr txBox="1"/>
          <p:nvPr/>
        </p:nvSpPr>
        <p:spPr>
          <a:xfrm>
            <a:off x="513184" y="2416632"/>
            <a:ext cx="6512767" cy="8677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0" name="Google Shape;561;g25713cf605d_8_489">
            <a:extLst>
              <a:ext uri="{FF2B5EF4-FFF2-40B4-BE49-F238E27FC236}">
                <a16:creationId xmlns:a16="http://schemas.microsoft.com/office/drawing/2014/main" id="{23E43B33-0B0A-41C7-A982-840C4CBE34F6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>
            <a:off x="7025951" y="2850506"/>
            <a:ext cx="1020149" cy="1460727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562;g25713cf605d_8_489">
            <a:extLst>
              <a:ext uri="{FF2B5EF4-FFF2-40B4-BE49-F238E27FC236}">
                <a16:creationId xmlns:a16="http://schemas.microsoft.com/office/drawing/2014/main" id="{9C9C44B3-9E82-482D-8141-4502C4816A57}"/>
              </a:ext>
            </a:extLst>
          </p:cNvPr>
          <p:cNvSpPr/>
          <p:nvPr/>
        </p:nvSpPr>
        <p:spPr>
          <a:xfrm>
            <a:off x="8046100" y="3498983"/>
            <a:ext cx="3922500" cy="1624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0650" lvl="0" algn="ctr">
              <a:buClr>
                <a:schemeClr val="dk1"/>
              </a:buClr>
              <a:buSzPts val="1700"/>
            </a:pPr>
            <a:r>
              <a:rPr lang="ko-KR" altLang="en-US" sz="3200" b="1" dirty="0">
                <a:solidFill>
                  <a:schemeClr val="tx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생성형</a:t>
            </a:r>
            <a:r>
              <a:rPr lang="en-US" altLang="ko-KR" sz="3200" b="1" dirty="0">
                <a:solidFill>
                  <a:schemeClr val="tx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AI </a:t>
            </a:r>
            <a:r>
              <a:rPr lang="ko-KR" altLang="en-US" sz="3200" b="1" dirty="0">
                <a:solidFill>
                  <a:schemeClr val="tx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학습자료 활용</a:t>
            </a:r>
            <a:endParaRPr lang="en-US" altLang="ko-KR" sz="3200" b="1" dirty="0">
              <a:solidFill>
                <a:schemeClr val="tx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7175F5-9F3A-4300-8668-98F94513C8CC}"/>
              </a:ext>
            </a:extLst>
          </p:cNvPr>
          <p:cNvSpPr txBox="1"/>
          <p:nvPr/>
        </p:nvSpPr>
        <p:spPr>
          <a:xfrm>
            <a:off x="516293" y="5722783"/>
            <a:ext cx="6512767" cy="8677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6" name="Google Shape;561;g25713cf605d_8_489">
            <a:extLst>
              <a:ext uri="{FF2B5EF4-FFF2-40B4-BE49-F238E27FC236}">
                <a16:creationId xmlns:a16="http://schemas.microsoft.com/office/drawing/2014/main" id="{56AB807E-1D32-4E8A-8CB6-EB5B99619470}"/>
              </a:ext>
            </a:extLst>
          </p:cNvPr>
          <p:cNvCxnSpPr>
            <a:cxnSpLocks/>
            <a:stCxn id="15" idx="3"/>
            <a:endCxn id="11" idx="1"/>
          </p:cNvCxnSpPr>
          <p:nvPr/>
        </p:nvCxnSpPr>
        <p:spPr>
          <a:xfrm flipV="1">
            <a:off x="7029060" y="4311233"/>
            <a:ext cx="1017040" cy="1845424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" name="Google Shape;619;g256b07b7a5b_0_2535">
            <a:extLst>
              <a:ext uri="{FF2B5EF4-FFF2-40B4-BE49-F238E27FC236}">
                <a16:creationId xmlns:a16="http://schemas.microsoft.com/office/drawing/2014/main" id="{C70DC95F-8588-4550-A4A7-51AE4ECDCAD9}"/>
              </a:ext>
            </a:extLst>
          </p:cNvPr>
          <p:cNvSpPr txBox="1"/>
          <p:nvPr/>
        </p:nvSpPr>
        <p:spPr>
          <a:xfrm>
            <a:off x="373797" y="484750"/>
            <a:ext cx="835965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&gt;&gt;</a:t>
            </a:r>
            <a:r>
              <a:rPr lang="ko-KR" altLang="en-US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en-US" alt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AI</a:t>
            </a:r>
            <a:r>
              <a:rPr lang="ko-KR" altLang="en-US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로 만든</a:t>
            </a:r>
            <a:r>
              <a:rPr lang="en-US" alt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altLang="en-US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학습자료를 기존 서비스에 활용</a:t>
            </a:r>
            <a:endParaRPr sz="3200" b="1" dirty="0">
              <a:solidFill>
                <a:srgbClr val="FF0000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84231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g256b07b7a5b_0_2535" descr="컴퓨터, 장난감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5765" y="0"/>
            <a:ext cx="2226235" cy="1431151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g256b07b7a5b_0_2535"/>
          <p:cNvSpPr/>
          <p:nvPr/>
        </p:nvSpPr>
        <p:spPr>
          <a:xfrm>
            <a:off x="0" y="0"/>
            <a:ext cx="9965700" cy="1431300"/>
          </a:xfrm>
          <a:prstGeom prst="rect">
            <a:avLst/>
          </a:prstGeom>
          <a:solidFill>
            <a:srgbClr val="F0ED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한나는 열한살 OTF" panose="020B0600000101010101" pitchFamily="34" charset="-127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619;g256b07b7a5b_0_2535">
            <a:extLst>
              <a:ext uri="{FF2B5EF4-FFF2-40B4-BE49-F238E27FC236}">
                <a16:creationId xmlns:a16="http://schemas.microsoft.com/office/drawing/2014/main" id="{E57049CE-6588-493B-8492-264BB459DE7F}"/>
              </a:ext>
            </a:extLst>
          </p:cNvPr>
          <p:cNvSpPr txBox="1"/>
          <p:nvPr/>
        </p:nvSpPr>
        <p:spPr>
          <a:xfrm>
            <a:off x="1502229" y="3429000"/>
            <a:ext cx="9825134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외국인 대상 한국어 교육 서비스 출시</a:t>
            </a:r>
            <a:endParaRPr sz="4800" b="1" dirty="0">
              <a:solidFill>
                <a:srgbClr val="FF0000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sym typeface="Arial"/>
            </a:endParaRPr>
          </a:p>
        </p:txBody>
      </p:sp>
      <p:sp>
        <p:nvSpPr>
          <p:cNvPr id="18" name="Google Shape;619;g256b07b7a5b_0_2535">
            <a:extLst>
              <a:ext uri="{FF2B5EF4-FFF2-40B4-BE49-F238E27FC236}">
                <a16:creationId xmlns:a16="http://schemas.microsoft.com/office/drawing/2014/main" id="{6ABAEEB6-DB64-4FF5-8EA8-8DAB8AD75025}"/>
              </a:ext>
            </a:extLst>
          </p:cNvPr>
          <p:cNvSpPr txBox="1"/>
          <p:nvPr/>
        </p:nvSpPr>
        <p:spPr>
          <a:xfrm>
            <a:off x="373798" y="484750"/>
            <a:ext cx="53856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&gt;&gt;</a:t>
            </a:r>
            <a:r>
              <a:rPr lang="ko-KR" altLang="en-US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교원 그룹 사업 적용</a:t>
            </a:r>
            <a:endParaRPr sz="3200" b="1" dirty="0">
              <a:solidFill>
                <a:srgbClr val="FF0000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10299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g256b07b7a5b_0_2535" descr="컴퓨터, 장난감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5765" y="0"/>
            <a:ext cx="2226235" cy="1431151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g256b07b7a5b_0_2535"/>
          <p:cNvSpPr/>
          <p:nvPr/>
        </p:nvSpPr>
        <p:spPr>
          <a:xfrm>
            <a:off x="0" y="0"/>
            <a:ext cx="9965700" cy="1431300"/>
          </a:xfrm>
          <a:prstGeom prst="rect">
            <a:avLst/>
          </a:prstGeom>
          <a:solidFill>
            <a:srgbClr val="F0ED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한나는 열한살 OTF" panose="020B0600000101010101" pitchFamily="34" charset="-127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g256b07b7a5b_0_2535"/>
          <p:cNvSpPr txBox="1"/>
          <p:nvPr/>
        </p:nvSpPr>
        <p:spPr>
          <a:xfrm>
            <a:off x="373798" y="484750"/>
            <a:ext cx="7025378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&gt;&gt; </a:t>
            </a:r>
            <a:r>
              <a:rPr lang="ko-KR" altLang="en-US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영어 교육 서비스 예시</a:t>
            </a:r>
            <a:endParaRPr sz="3200" b="1" dirty="0">
              <a:solidFill>
                <a:srgbClr val="FF0000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sym typeface="Arial"/>
            </a:endParaRPr>
          </a:p>
        </p:txBody>
      </p:sp>
      <p:pic>
        <p:nvPicPr>
          <p:cNvPr id="2050" name="Picture 2" descr="AI 음성인식 영어 학습 솔루션 '스픽', 380억 규모 시리즈B 투자 유치 - 매일경제">
            <a:extLst>
              <a:ext uri="{FF2B5EF4-FFF2-40B4-BE49-F238E27FC236}">
                <a16:creationId xmlns:a16="http://schemas.microsoft.com/office/drawing/2014/main" id="{4ED3008F-1C39-4E58-B4FB-C48985708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062" y="2986379"/>
            <a:ext cx="4006904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산타 - AI 토익 - Google Play 앱">
            <a:extLst>
              <a:ext uri="{FF2B5EF4-FFF2-40B4-BE49-F238E27FC236}">
                <a16:creationId xmlns:a16="http://schemas.microsoft.com/office/drawing/2014/main" id="{1ED649E7-AAAA-4B01-9C58-907A170E3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757" y="277206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489;g256e61efea7_3_4">
            <a:extLst>
              <a:ext uri="{FF2B5EF4-FFF2-40B4-BE49-F238E27FC236}">
                <a16:creationId xmlns:a16="http://schemas.microsoft.com/office/drawing/2014/main" id="{28C0D809-7109-4FA1-A2F2-B23BAEE2D72E}"/>
              </a:ext>
            </a:extLst>
          </p:cNvPr>
          <p:cNvSpPr txBox="1"/>
          <p:nvPr/>
        </p:nvSpPr>
        <p:spPr>
          <a:xfrm>
            <a:off x="962190" y="5090148"/>
            <a:ext cx="2018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b="1" dirty="0" err="1">
                <a:solidFill>
                  <a:srgbClr val="3F3F3F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스픽</a:t>
            </a:r>
            <a:endParaRPr sz="30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13" name="Google Shape;489;g256e61efea7_3_4">
            <a:extLst>
              <a:ext uri="{FF2B5EF4-FFF2-40B4-BE49-F238E27FC236}">
                <a16:creationId xmlns:a16="http://schemas.microsoft.com/office/drawing/2014/main" id="{0EFD99ED-5D3D-42B5-8D7C-5B94E8B04612}"/>
              </a:ext>
            </a:extLst>
          </p:cNvPr>
          <p:cNvSpPr txBox="1"/>
          <p:nvPr/>
        </p:nvSpPr>
        <p:spPr>
          <a:xfrm>
            <a:off x="5089430" y="5065264"/>
            <a:ext cx="2018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 err="1"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플랭</a:t>
            </a:r>
            <a:endParaRPr sz="30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14" name="Google Shape;489;g256e61efea7_3_4">
            <a:extLst>
              <a:ext uri="{FF2B5EF4-FFF2-40B4-BE49-F238E27FC236}">
                <a16:creationId xmlns:a16="http://schemas.microsoft.com/office/drawing/2014/main" id="{E3975A9D-2AB2-4072-929A-EC91D0806361}"/>
              </a:ext>
            </a:extLst>
          </p:cNvPr>
          <p:cNvSpPr txBox="1"/>
          <p:nvPr/>
        </p:nvSpPr>
        <p:spPr>
          <a:xfrm>
            <a:off x="9020732" y="5059048"/>
            <a:ext cx="2018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b="1" dirty="0">
                <a:solidFill>
                  <a:srgbClr val="3F3F3F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산타 토익</a:t>
            </a:r>
            <a:endParaRPr sz="30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pic>
        <p:nvPicPr>
          <p:cNvPr id="1026" name="Picture 2" descr="플랭(플랭) 기업정보 - 넥스트유니콘">
            <a:extLst>
              <a:ext uri="{FF2B5EF4-FFF2-40B4-BE49-F238E27FC236}">
                <a16:creationId xmlns:a16="http://schemas.microsoft.com/office/drawing/2014/main" id="{4852AD69-6782-4891-B423-77606882F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49" y="2991044"/>
            <a:ext cx="1714501" cy="171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154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g256b07b7a5b_0_2535" descr="컴퓨터, 장난감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5765" y="0"/>
            <a:ext cx="2226235" cy="1431151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g256b07b7a5b_0_2535"/>
          <p:cNvSpPr/>
          <p:nvPr/>
        </p:nvSpPr>
        <p:spPr>
          <a:xfrm>
            <a:off x="0" y="0"/>
            <a:ext cx="9965700" cy="1431300"/>
          </a:xfrm>
          <a:prstGeom prst="rect">
            <a:avLst/>
          </a:prstGeom>
          <a:solidFill>
            <a:srgbClr val="F0ED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한나는 열한살 OTF" panose="020B0600000101010101" pitchFamily="34" charset="-127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619;g256b07b7a5b_0_2535">
            <a:extLst>
              <a:ext uri="{FF2B5EF4-FFF2-40B4-BE49-F238E27FC236}">
                <a16:creationId xmlns:a16="http://schemas.microsoft.com/office/drawing/2014/main" id="{2F30EB7C-B669-44AE-A50B-0590CAB42EF0}"/>
              </a:ext>
            </a:extLst>
          </p:cNvPr>
          <p:cNvSpPr txBox="1"/>
          <p:nvPr/>
        </p:nvSpPr>
        <p:spPr>
          <a:xfrm>
            <a:off x="373798" y="484750"/>
            <a:ext cx="6204284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&gt;&gt; </a:t>
            </a:r>
            <a:r>
              <a:rPr lang="ko-KR" altLang="en-US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영어 교육 서비스 예시</a:t>
            </a:r>
            <a:endParaRPr sz="3200" b="1" dirty="0">
              <a:solidFill>
                <a:srgbClr val="FF0000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sym typeface="Arial"/>
            </a:endParaRPr>
          </a:p>
        </p:txBody>
      </p:sp>
      <p:pic>
        <p:nvPicPr>
          <p:cNvPr id="19" name="Picture 2" descr="AI 음성인식 영어 학습 솔루션 '스픽', 380억 규모 시리즈B 투자 유치 - 매일경제">
            <a:extLst>
              <a:ext uri="{FF2B5EF4-FFF2-40B4-BE49-F238E27FC236}">
                <a16:creationId xmlns:a16="http://schemas.microsoft.com/office/drawing/2014/main" id="{A37FD21B-64E3-494C-A4A7-403671C53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473" y="1708539"/>
            <a:ext cx="3116937" cy="133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산타 - AI 토익 - Google Play 앱">
            <a:extLst>
              <a:ext uri="{FF2B5EF4-FFF2-40B4-BE49-F238E27FC236}">
                <a16:creationId xmlns:a16="http://schemas.microsoft.com/office/drawing/2014/main" id="{49D683DD-0BED-419A-B624-4546928CE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378" y="454169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489;g256e61efea7_3_4">
            <a:extLst>
              <a:ext uri="{FF2B5EF4-FFF2-40B4-BE49-F238E27FC236}">
                <a16:creationId xmlns:a16="http://schemas.microsoft.com/office/drawing/2014/main" id="{6A74AA31-F63A-432D-AF52-1A60483CC698}"/>
              </a:ext>
            </a:extLst>
          </p:cNvPr>
          <p:cNvSpPr txBox="1"/>
          <p:nvPr/>
        </p:nvSpPr>
        <p:spPr>
          <a:xfrm>
            <a:off x="5040941" y="3094528"/>
            <a:ext cx="7923324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3000" b="1" dirty="0">
                <a:solidFill>
                  <a:srgbClr val="3F3F3F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공통점 </a:t>
            </a:r>
            <a:r>
              <a:rPr lang="en-US" altLang="ko-KR" sz="3000" b="1" dirty="0">
                <a:solidFill>
                  <a:srgbClr val="3F3F3F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1 - </a:t>
            </a:r>
            <a:r>
              <a:rPr lang="ko-KR" altLang="en-US" sz="3000" b="1" dirty="0">
                <a:solidFill>
                  <a:srgbClr val="3F3F3F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영어 교육 서비스</a:t>
            </a:r>
            <a:endParaRPr lang="en-US" altLang="ko-KR" sz="3000" b="1" dirty="0">
              <a:solidFill>
                <a:srgbClr val="3F3F3F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pic>
        <p:nvPicPr>
          <p:cNvPr id="9" name="Picture 2" descr="플랭(플랭) 기업정보 - 넥스트유니콘">
            <a:extLst>
              <a:ext uri="{FF2B5EF4-FFF2-40B4-BE49-F238E27FC236}">
                <a16:creationId xmlns:a16="http://schemas.microsoft.com/office/drawing/2014/main" id="{EF663612-5D06-4933-AE79-463F64CCF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082" y="3277978"/>
            <a:ext cx="1263715" cy="126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957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DFB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713cf605d_0_0"/>
          <p:cNvSpPr txBox="1">
            <a:spLocks noGrp="1"/>
          </p:cNvSpPr>
          <p:nvPr>
            <p:ph type="title"/>
          </p:nvPr>
        </p:nvSpPr>
        <p:spPr>
          <a:xfrm>
            <a:off x="301437" y="477067"/>
            <a:ext cx="3744000" cy="1271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solidFill>
                  <a:srgbClr val="0F429D"/>
                </a:solidFill>
              </a:rPr>
              <a:t>서비스 명</a:t>
            </a:r>
            <a:endParaRPr b="1" dirty="0">
              <a:solidFill>
                <a:srgbClr val="0F429D"/>
              </a:solidFill>
            </a:endParaRPr>
          </a:p>
        </p:txBody>
      </p:sp>
      <p:sp>
        <p:nvSpPr>
          <p:cNvPr id="206" name="Google Shape;206;g25713cf605d_0_0"/>
          <p:cNvSpPr txBox="1">
            <a:spLocks noGrp="1"/>
          </p:cNvSpPr>
          <p:nvPr>
            <p:ph type="title"/>
          </p:nvPr>
        </p:nvSpPr>
        <p:spPr>
          <a:xfrm>
            <a:off x="0" y="2474000"/>
            <a:ext cx="4357800" cy="2465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 dirty="0" err="1">
                <a:solidFill>
                  <a:srgbClr val="0F429D"/>
                </a:solidFill>
              </a:rPr>
              <a:t>AI야어여</a:t>
            </a:r>
            <a:r>
              <a:rPr lang="ko-KR" sz="4000" b="1" dirty="0">
                <a:solidFill>
                  <a:srgbClr val="0F429D"/>
                </a:solidFill>
              </a:rPr>
              <a:t> </a:t>
            </a:r>
            <a:endParaRPr sz="4000" b="1" dirty="0">
              <a:solidFill>
                <a:srgbClr val="0F429D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1" dirty="0">
                <a:solidFill>
                  <a:srgbClr val="0F429D"/>
                </a:solidFill>
              </a:rPr>
              <a:t>[</a:t>
            </a:r>
            <a:r>
              <a:rPr lang="ko-KR" sz="1900" b="1" dirty="0" err="1">
                <a:solidFill>
                  <a:srgbClr val="0F429D"/>
                </a:solidFill>
              </a:rPr>
              <a:t>아야어여</a:t>
            </a:r>
            <a:r>
              <a:rPr lang="ko-KR" sz="1900" b="1" dirty="0">
                <a:solidFill>
                  <a:srgbClr val="0F429D"/>
                </a:solidFill>
              </a:rPr>
              <a:t>]</a:t>
            </a:r>
            <a:br>
              <a:rPr lang="en-US" altLang="ko-KR" sz="1900" b="1" dirty="0">
                <a:solidFill>
                  <a:srgbClr val="0F429D"/>
                </a:solidFill>
              </a:rPr>
            </a:br>
            <a:r>
              <a:rPr lang="en-US" altLang="ko-KR" sz="500" b="1" dirty="0">
                <a:solidFill>
                  <a:srgbClr val="0F429D"/>
                </a:solidFill>
              </a:rPr>
              <a:t> </a:t>
            </a:r>
            <a:endParaRPr sz="500" b="1" dirty="0">
              <a:solidFill>
                <a:srgbClr val="0F429D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b="1" dirty="0">
                <a:solidFill>
                  <a:srgbClr val="0F429D"/>
                </a:solidFill>
              </a:rPr>
              <a:t>생성형 AI 기반 한국어 교육</a:t>
            </a:r>
            <a:endParaRPr sz="2500" b="1" dirty="0">
              <a:solidFill>
                <a:srgbClr val="0F429D"/>
              </a:solidFill>
            </a:endParaRPr>
          </a:p>
        </p:txBody>
      </p:sp>
      <p:cxnSp>
        <p:nvCxnSpPr>
          <p:cNvPr id="208" name="Google Shape;208;g25713cf605d_0_0"/>
          <p:cNvCxnSpPr/>
          <p:nvPr/>
        </p:nvCxnSpPr>
        <p:spPr>
          <a:xfrm>
            <a:off x="1268337" y="1748167"/>
            <a:ext cx="1819500" cy="0"/>
          </a:xfrm>
          <a:prstGeom prst="straightConnector1">
            <a:avLst/>
          </a:prstGeom>
          <a:noFill/>
          <a:ln w="76200" cap="flat" cmpd="sng">
            <a:solidFill>
              <a:srgbClr val="0F429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9" name="Google Shape;209;g25713cf605d_0_0"/>
          <p:cNvSpPr txBox="1">
            <a:spLocks noGrp="1"/>
          </p:cNvSpPr>
          <p:nvPr>
            <p:ph type="title"/>
          </p:nvPr>
        </p:nvSpPr>
        <p:spPr>
          <a:xfrm>
            <a:off x="5330637" y="477067"/>
            <a:ext cx="3744000" cy="1271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solidFill>
                  <a:srgbClr val="0F429D"/>
                </a:solidFill>
              </a:rPr>
              <a:t>서비스 설명</a:t>
            </a:r>
            <a:endParaRPr b="1" dirty="0">
              <a:solidFill>
                <a:srgbClr val="0F429D"/>
              </a:solidFill>
            </a:endParaRPr>
          </a:p>
        </p:txBody>
      </p:sp>
      <p:cxnSp>
        <p:nvCxnSpPr>
          <p:cNvPr id="210" name="Google Shape;210;g25713cf605d_0_0"/>
          <p:cNvCxnSpPr/>
          <p:nvPr/>
        </p:nvCxnSpPr>
        <p:spPr>
          <a:xfrm rot="10800000" flipH="1">
            <a:off x="6221337" y="1746367"/>
            <a:ext cx="2059500" cy="1800"/>
          </a:xfrm>
          <a:prstGeom prst="straightConnector1">
            <a:avLst/>
          </a:prstGeom>
          <a:noFill/>
          <a:ln w="76200" cap="flat" cmpd="sng">
            <a:solidFill>
              <a:srgbClr val="0F429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Google Shape;195;g25713cf605d_0_0">
            <a:extLst>
              <a:ext uri="{FF2B5EF4-FFF2-40B4-BE49-F238E27FC236}">
                <a16:creationId xmlns:a16="http://schemas.microsoft.com/office/drawing/2014/main" id="{956737A2-678A-2D4C-2381-359ECA547DF1}"/>
              </a:ext>
            </a:extLst>
          </p:cNvPr>
          <p:cNvSpPr txBox="1">
            <a:spLocks/>
          </p:cNvSpPr>
          <p:nvPr/>
        </p:nvSpPr>
        <p:spPr>
          <a:xfrm>
            <a:off x="4516582" y="2305049"/>
            <a:ext cx="7610763" cy="3754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ko-KR" sz="28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Arial"/>
                <a:sym typeface="Arial"/>
              </a:rPr>
              <a:t>대상</a:t>
            </a:r>
            <a:endParaRPr lang="en-US" altLang="ko-KR" sz="2800" b="1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5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Arial"/>
                <a:sym typeface="Arial"/>
              </a:rPr>
              <a:t> </a:t>
            </a: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ko-KR" sz="24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Arial"/>
                <a:sym typeface="Arial"/>
              </a:rPr>
              <a:t>&gt;</a:t>
            </a:r>
            <a:r>
              <a:rPr lang="ko-KR" sz="2400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Arial"/>
                <a:sym typeface="Arial"/>
              </a:rPr>
              <a:t> 기초 수준의 한국어 학습자 </a:t>
            </a:r>
            <a:endParaRPr lang="en-US" altLang="ko-KR" sz="2400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altLang="ko-KR" sz="2400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Arial"/>
                <a:sym typeface="Arial"/>
              </a:rPr>
              <a:t> </a:t>
            </a:r>
            <a:r>
              <a:rPr lang="ko-KR" sz="2400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Arial"/>
                <a:sym typeface="Arial"/>
              </a:rPr>
              <a:t>(외국인, 다문화 학생, 미취학 아동)  </a:t>
            </a:r>
            <a:endParaRPr lang="en-US" altLang="ko-KR" sz="2400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Font typeface="Roboto"/>
              <a:buNone/>
            </a:pPr>
            <a:endParaRPr lang="en-US" altLang="ko-KR" sz="1800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ko-KR" altLang="en-US" sz="28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Arial"/>
                <a:sym typeface="Arial"/>
              </a:rPr>
              <a:t>내용</a:t>
            </a:r>
            <a:endParaRPr lang="en-US" altLang="ko-KR" sz="2800" b="1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altLang="ko-KR" sz="5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Arial"/>
                <a:sym typeface="Arial"/>
              </a:rPr>
              <a:t> </a:t>
            </a:r>
            <a:endParaRPr lang="ko-KR" altLang="en-US" sz="500" b="1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4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Arial"/>
                <a:sym typeface="Arial"/>
              </a:rPr>
              <a:t>&gt;</a:t>
            </a:r>
            <a:r>
              <a:rPr lang="en-US" altLang="ko-KR" sz="2400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Arial"/>
                <a:sym typeface="Arial"/>
              </a:rPr>
              <a:t> </a:t>
            </a:r>
            <a:r>
              <a:rPr lang="ko-KR" altLang="en-US" sz="2400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Arial"/>
                <a:sym typeface="Arial"/>
              </a:rPr>
              <a:t>국립국어원 제공 단어를 생성형 </a:t>
            </a:r>
            <a:r>
              <a:rPr lang="en-US" altLang="ko-KR" sz="2400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Arial"/>
                <a:sym typeface="Arial"/>
              </a:rPr>
              <a:t>AI</a:t>
            </a:r>
            <a:r>
              <a:rPr lang="ko-KR" altLang="en-US" sz="2400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Arial"/>
                <a:sym typeface="Arial"/>
              </a:rPr>
              <a:t>로 이미지와 문장을 만들어 학습자에게 단어 및 문장학습 제공</a:t>
            </a:r>
            <a:endParaRPr lang="en-US" altLang="ko-KR" sz="2400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altLang="ko-KR" sz="24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Arial"/>
                <a:sym typeface="Arial"/>
              </a:rPr>
              <a:t>&gt;</a:t>
            </a:r>
            <a:r>
              <a:rPr lang="en-US" altLang="ko-KR" sz="2400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Arial"/>
                <a:sym typeface="Arial"/>
              </a:rPr>
              <a:t> </a:t>
            </a:r>
            <a:r>
              <a:rPr lang="ko-KR" altLang="en-US" sz="2400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Arial"/>
                <a:sym typeface="Arial"/>
              </a:rPr>
              <a:t>스스로 원하는 주제를 입력하여 학습 가능 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g256b07b7a5b_0_2535" descr="컴퓨터, 장난감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5765" y="0"/>
            <a:ext cx="2226235" cy="1431151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g256b07b7a5b_0_2535"/>
          <p:cNvSpPr/>
          <p:nvPr/>
        </p:nvSpPr>
        <p:spPr>
          <a:xfrm>
            <a:off x="0" y="0"/>
            <a:ext cx="9965700" cy="1431300"/>
          </a:xfrm>
          <a:prstGeom prst="rect">
            <a:avLst/>
          </a:prstGeom>
          <a:solidFill>
            <a:srgbClr val="F0ED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한나는 열한살 OTF" panose="020B0600000101010101" pitchFamily="34" charset="-127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AI 음성인식 영어 학습 솔루션 '스픽', 380억 규모 시리즈B 투자 유치 - 매일경제">
            <a:extLst>
              <a:ext uri="{FF2B5EF4-FFF2-40B4-BE49-F238E27FC236}">
                <a16:creationId xmlns:a16="http://schemas.microsoft.com/office/drawing/2014/main" id="{4ED3008F-1C39-4E58-B4FB-C48985708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473" y="1708539"/>
            <a:ext cx="3116937" cy="133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산타 - AI 토익 - Google Play 앱">
            <a:extLst>
              <a:ext uri="{FF2B5EF4-FFF2-40B4-BE49-F238E27FC236}">
                <a16:creationId xmlns:a16="http://schemas.microsoft.com/office/drawing/2014/main" id="{1ED649E7-AAAA-4B01-9C58-907A170E3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378" y="454169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489;g256e61efea7_3_4">
            <a:extLst>
              <a:ext uri="{FF2B5EF4-FFF2-40B4-BE49-F238E27FC236}">
                <a16:creationId xmlns:a16="http://schemas.microsoft.com/office/drawing/2014/main" id="{28C0D809-7109-4FA1-A2F2-B23BAEE2D72E}"/>
              </a:ext>
            </a:extLst>
          </p:cNvPr>
          <p:cNvSpPr txBox="1"/>
          <p:nvPr/>
        </p:nvSpPr>
        <p:spPr>
          <a:xfrm>
            <a:off x="5040941" y="3094528"/>
            <a:ext cx="7923324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b="1" dirty="0">
                <a:solidFill>
                  <a:srgbClr val="3F3F3F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공통점 </a:t>
            </a:r>
            <a:r>
              <a:rPr lang="en-US" altLang="ko-KR" sz="3000" b="1" dirty="0">
                <a:solidFill>
                  <a:srgbClr val="3F3F3F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1 - </a:t>
            </a:r>
            <a:r>
              <a:rPr lang="ko-KR" altLang="en-US" sz="3000" b="1" dirty="0">
                <a:solidFill>
                  <a:srgbClr val="3F3F3F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영어 교육 서비스</a:t>
            </a:r>
            <a:endParaRPr lang="en-US" altLang="ko-KR" sz="3000" b="1" dirty="0">
              <a:solidFill>
                <a:srgbClr val="3F3F3F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3000" b="1" dirty="0">
              <a:solidFill>
                <a:srgbClr val="3F3F3F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b="1" dirty="0">
                <a:solidFill>
                  <a:srgbClr val="3F3F3F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공통점 </a:t>
            </a:r>
            <a:r>
              <a:rPr lang="en-US" altLang="ko-KR" sz="3000" b="1" dirty="0">
                <a:solidFill>
                  <a:srgbClr val="3F3F3F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2 - AI</a:t>
            </a:r>
            <a:r>
              <a:rPr lang="ko-KR" altLang="en-US" sz="3000" b="1" dirty="0">
                <a:solidFill>
                  <a:srgbClr val="3F3F3F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활용</a:t>
            </a:r>
            <a:r>
              <a:rPr lang="en-US" altLang="ko-KR" sz="3000" b="1" dirty="0">
                <a:solidFill>
                  <a:srgbClr val="3F3F3F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altLang="en-US" sz="3000" b="1" dirty="0">
                <a:solidFill>
                  <a:srgbClr val="3F3F3F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endParaRPr sz="30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11" name="Google Shape;619;g256b07b7a5b_0_2535">
            <a:extLst>
              <a:ext uri="{FF2B5EF4-FFF2-40B4-BE49-F238E27FC236}">
                <a16:creationId xmlns:a16="http://schemas.microsoft.com/office/drawing/2014/main" id="{0FDAAD9D-3BFE-42EF-847B-2B5B4C67BC3D}"/>
              </a:ext>
            </a:extLst>
          </p:cNvPr>
          <p:cNvSpPr txBox="1"/>
          <p:nvPr/>
        </p:nvSpPr>
        <p:spPr>
          <a:xfrm>
            <a:off x="373798" y="484750"/>
            <a:ext cx="6204284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&gt;&gt; </a:t>
            </a:r>
            <a:r>
              <a:rPr lang="ko-KR" altLang="en-US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영어 교육 서비스 예시</a:t>
            </a:r>
            <a:endParaRPr sz="3200" b="1" dirty="0">
              <a:solidFill>
                <a:srgbClr val="FF0000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sym typeface="Arial"/>
            </a:endParaRPr>
          </a:p>
        </p:txBody>
      </p:sp>
      <p:pic>
        <p:nvPicPr>
          <p:cNvPr id="9" name="Picture 2" descr="플랭(플랭) 기업정보 - 넥스트유니콘">
            <a:extLst>
              <a:ext uri="{FF2B5EF4-FFF2-40B4-BE49-F238E27FC236}">
                <a16:creationId xmlns:a16="http://schemas.microsoft.com/office/drawing/2014/main" id="{1F8A3824-49F0-4032-AD3C-760A79B5D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082" y="3277978"/>
            <a:ext cx="1263715" cy="126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9567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g256b07b7a5b_0_2535" descr="컴퓨터, 장난감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5765" y="0"/>
            <a:ext cx="2226235" cy="1431151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g256b07b7a5b_0_2535"/>
          <p:cNvSpPr/>
          <p:nvPr/>
        </p:nvSpPr>
        <p:spPr>
          <a:xfrm>
            <a:off x="0" y="0"/>
            <a:ext cx="9965700" cy="1431300"/>
          </a:xfrm>
          <a:prstGeom prst="rect">
            <a:avLst/>
          </a:prstGeom>
          <a:solidFill>
            <a:srgbClr val="F0ED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한나는 열한살 OTF" panose="020B0600000101010101" pitchFamily="34" charset="-127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AI 음성인식 영어 학습 솔루션 '스픽', 380억 규모 시리즈B 투자 유치 - 매일경제">
            <a:extLst>
              <a:ext uri="{FF2B5EF4-FFF2-40B4-BE49-F238E27FC236}">
                <a16:creationId xmlns:a16="http://schemas.microsoft.com/office/drawing/2014/main" id="{4ED3008F-1C39-4E58-B4FB-C48985708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59" y="2813606"/>
            <a:ext cx="4467436" cy="191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byline.network/wp-content/uploads/2023/03/speak-02.jpg">
            <a:extLst>
              <a:ext uri="{FF2B5EF4-FFF2-40B4-BE49-F238E27FC236}">
                <a16:creationId xmlns:a16="http://schemas.microsoft.com/office/drawing/2014/main" id="{A52BB4DB-7A94-4F6E-B4D1-9C1040F81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318" y="2008025"/>
            <a:ext cx="7124733" cy="430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A148AC-498A-439E-A2FB-B4292B773F11}"/>
              </a:ext>
            </a:extLst>
          </p:cNvPr>
          <p:cNvSpPr txBox="1"/>
          <p:nvPr/>
        </p:nvSpPr>
        <p:spPr>
          <a:xfrm>
            <a:off x="5144276" y="4043273"/>
            <a:ext cx="5408645" cy="17043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Google Shape;489;g256e61efea7_3_4">
            <a:extLst>
              <a:ext uri="{FF2B5EF4-FFF2-40B4-BE49-F238E27FC236}">
                <a16:creationId xmlns:a16="http://schemas.microsoft.com/office/drawing/2014/main" id="{FC704FE2-CFB1-4E96-A141-0A048E1AC4C8}"/>
              </a:ext>
            </a:extLst>
          </p:cNvPr>
          <p:cNvSpPr txBox="1"/>
          <p:nvPr/>
        </p:nvSpPr>
        <p:spPr>
          <a:xfrm>
            <a:off x="1941904" y="4976642"/>
            <a:ext cx="20184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b="1" dirty="0">
                <a:solidFill>
                  <a:srgbClr val="3F3F3F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생성형 </a:t>
            </a:r>
            <a:r>
              <a:rPr lang="en-US" altLang="ko-KR" sz="3000" b="1" dirty="0">
                <a:solidFill>
                  <a:srgbClr val="3F3F3F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AI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b="1" dirty="0">
                <a:solidFill>
                  <a:srgbClr val="3F3F3F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활용</a:t>
            </a:r>
            <a:endParaRPr sz="30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cxnSp>
        <p:nvCxnSpPr>
          <p:cNvPr id="14" name="Google Shape;561;g25713cf605d_8_489">
            <a:extLst>
              <a:ext uri="{FF2B5EF4-FFF2-40B4-BE49-F238E27FC236}">
                <a16:creationId xmlns:a16="http://schemas.microsoft.com/office/drawing/2014/main" id="{99C77921-733D-424D-9FA2-959C447F7B49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3960304" y="4895464"/>
            <a:ext cx="1115550" cy="588989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" name="Google Shape;489;g256e61efea7_3_4">
            <a:extLst>
              <a:ext uri="{FF2B5EF4-FFF2-40B4-BE49-F238E27FC236}">
                <a16:creationId xmlns:a16="http://schemas.microsoft.com/office/drawing/2014/main" id="{648D4508-567F-4873-9491-B9133522A377}"/>
              </a:ext>
            </a:extLst>
          </p:cNvPr>
          <p:cNvSpPr txBox="1"/>
          <p:nvPr/>
        </p:nvSpPr>
        <p:spPr>
          <a:xfrm>
            <a:off x="5830198" y="1442610"/>
            <a:ext cx="4135502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000" b="1" dirty="0">
                <a:solidFill>
                  <a:srgbClr val="3F3F3F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AI</a:t>
            </a:r>
            <a:r>
              <a:rPr lang="ko-KR" altLang="en-US" sz="3000" b="1" dirty="0" err="1">
                <a:solidFill>
                  <a:srgbClr val="3F3F3F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튜터</a:t>
            </a:r>
            <a:r>
              <a:rPr lang="ko-KR" altLang="en-US" sz="3000" b="1" dirty="0">
                <a:solidFill>
                  <a:srgbClr val="3F3F3F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작동 원리  </a:t>
            </a:r>
            <a:endParaRPr sz="30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18" name="Google Shape;619;g256b07b7a5b_0_2535">
            <a:extLst>
              <a:ext uri="{FF2B5EF4-FFF2-40B4-BE49-F238E27FC236}">
                <a16:creationId xmlns:a16="http://schemas.microsoft.com/office/drawing/2014/main" id="{ACE7D04C-310B-4F71-99BA-8071C04418F3}"/>
              </a:ext>
            </a:extLst>
          </p:cNvPr>
          <p:cNvSpPr txBox="1"/>
          <p:nvPr/>
        </p:nvSpPr>
        <p:spPr>
          <a:xfrm>
            <a:off x="373798" y="484750"/>
            <a:ext cx="6204284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&gt;&gt; </a:t>
            </a:r>
            <a:r>
              <a:rPr lang="ko-KR" altLang="en-US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영어 교육 서비스 예시</a:t>
            </a:r>
            <a:endParaRPr sz="3200" b="1" dirty="0">
              <a:solidFill>
                <a:srgbClr val="FF0000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96873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g256b07b7a5b_0_2535" descr="컴퓨터, 장난감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5765" y="0"/>
            <a:ext cx="2226235" cy="1431151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g256b07b7a5b_0_2535"/>
          <p:cNvSpPr/>
          <p:nvPr/>
        </p:nvSpPr>
        <p:spPr>
          <a:xfrm>
            <a:off x="0" y="0"/>
            <a:ext cx="9965700" cy="1431300"/>
          </a:xfrm>
          <a:prstGeom prst="rect">
            <a:avLst/>
          </a:prstGeom>
          <a:solidFill>
            <a:srgbClr val="F0ED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한나는 열한살 OTF" panose="020B0600000101010101" pitchFamily="34" charset="-127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489;g256e61efea7_3_4">
            <a:extLst>
              <a:ext uri="{FF2B5EF4-FFF2-40B4-BE49-F238E27FC236}">
                <a16:creationId xmlns:a16="http://schemas.microsoft.com/office/drawing/2014/main" id="{648D4508-567F-4873-9491-B9133522A377}"/>
              </a:ext>
            </a:extLst>
          </p:cNvPr>
          <p:cNvSpPr txBox="1"/>
          <p:nvPr/>
        </p:nvSpPr>
        <p:spPr>
          <a:xfrm>
            <a:off x="1849760" y="3429000"/>
            <a:ext cx="811594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5400" b="1" dirty="0">
                <a:solidFill>
                  <a:srgbClr val="3F3F3F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AI </a:t>
            </a:r>
            <a:r>
              <a:rPr lang="ko-KR" altLang="en-US" sz="5400" b="1" dirty="0">
                <a:solidFill>
                  <a:srgbClr val="3F3F3F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한국어 교육 서비스는</a:t>
            </a:r>
            <a:r>
              <a:rPr lang="en-US" altLang="ko-KR" sz="5400" b="1" dirty="0">
                <a:solidFill>
                  <a:srgbClr val="3F3F3F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?</a:t>
            </a:r>
            <a:endParaRPr sz="5400"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81214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1" name="Google Shape;841;g2565305c075_1_95"/>
          <p:cNvGrpSpPr/>
          <p:nvPr/>
        </p:nvGrpSpPr>
        <p:grpSpPr>
          <a:xfrm>
            <a:off x="-27292" y="0"/>
            <a:ext cx="12219300" cy="6858000"/>
            <a:chOff x="-27292" y="0"/>
            <a:chExt cx="12219300" cy="6858000"/>
          </a:xfrm>
        </p:grpSpPr>
        <p:pic>
          <p:nvPicPr>
            <p:cNvPr id="842" name="Google Shape;842;g2565305c075_1_95" descr="스크린샷, 그래픽 디자인, 그래픽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7292" y="4303059"/>
              <a:ext cx="12219294" cy="25549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3" name="Google Shape;843;g2565305c075_1_95"/>
            <p:cNvSpPr/>
            <p:nvPr/>
          </p:nvSpPr>
          <p:spPr>
            <a:xfrm>
              <a:off x="-27292" y="0"/>
              <a:ext cx="12219300" cy="4303200"/>
            </a:xfrm>
            <a:prstGeom prst="rect">
              <a:avLst/>
            </a:prstGeom>
            <a:solidFill>
              <a:srgbClr val="F0EDF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endParaRPr>
            </a:p>
          </p:txBody>
        </p:sp>
      </p:grpSp>
      <p:sp>
        <p:nvSpPr>
          <p:cNvPr id="844" name="Google Shape;844;g2565305c075_1_95"/>
          <p:cNvSpPr txBox="1"/>
          <p:nvPr/>
        </p:nvSpPr>
        <p:spPr>
          <a:xfrm>
            <a:off x="3547389" y="5349572"/>
            <a:ext cx="5097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기대 효과</a:t>
            </a: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cxnSp>
        <p:nvCxnSpPr>
          <p:cNvPr id="845" name="Google Shape;845;g2565305c075_1_95"/>
          <p:cNvCxnSpPr/>
          <p:nvPr/>
        </p:nvCxnSpPr>
        <p:spPr>
          <a:xfrm>
            <a:off x="5430644" y="4871184"/>
            <a:ext cx="1293600" cy="0"/>
          </a:xfrm>
          <a:prstGeom prst="straightConnector1">
            <a:avLst/>
          </a:prstGeom>
          <a:noFill/>
          <a:ln w="76200" cap="flat" cmpd="sng">
            <a:solidFill>
              <a:srgbClr val="0F429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46" name="Google Shape;846;g2565305c075_1_95"/>
          <p:cNvSpPr txBox="1"/>
          <p:nvPr/>
        </p:nvSpPr>
        <p:spPr>
          <a:xfrm>
            <a:off x="5387160" y="923653"/>
            <a:ext cx="1380600" cy="3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9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5</a:t>
            </a:r>
            <a:endParaRPr sz="19900" b="1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g256b07b7a5b_0_2574" descr="컴퓨터, 장난감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5765" y="0"/>
            <a:ext cx="2226235" cy="1431151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g256b07b7a5b_0_2574"/>
          <p:cNvSpPr/>
          <p:nvPr/>
        </p:nvSpPr>
        <p:spPr>
          <a:xfrm>
            <a:off x="0" y="0"/>
            <a:ext cx="9965700" cy="1431300"/>
          </a:xfrm>
          <a:prstGeom prst="rect">
            <a:avLst/>
          </a:prstGeom>
          <a:solidFill>
            <a:srgbClr val="F0ED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한나는 열한살 OTF" panose="020B0600000101010101" pitchFamily="34" charset="-127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g256b07b7a5b_0_2574"/>
          <p:cNvSpPr txBox="1"/>
          <p:nvPr/>
        </p:nvSpPr>
        <p:spPr>
          <a:xfrm>
            <a:off x="373801" y="484750"/>
            <a:ext cx="36177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&gt;&gt;</a:t>
            </a:r>
            <a:r>
              <a:rPr lang="en-US" alt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altLang="en-US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기대 효과</a:t>
            </a:r>
            <a:endParaRPr sz="3200" b="1" dirty="0">
              <a:solidFill>
                <a:srgbClr val="FF0000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Arial"/>
              <a:sym typeface="Arial"/>
            </a:endParaRPr>
          </a:p>
        </p:txBody>
      </p:sp>
      <p:grpSp>
        <p:nvGrpSpPr>
          <p:cNvPr id="649" name="Google Shape;649;g256b07b7a5b_0_2574"/>
          <p:cNvGrpSpPr/>
          <p:nvPr/>
        </p:nvGrpSpPr>
        <p:grpSpPr>
          <a:xfrm>
            <a:off x="242910" y="2118925"/>
            <a:ext cx="3748659" cy="4473341"/>
            <a:chOff x="599375" y="1366121"/>
            <a:chExt cx="5668621" cy="4450200"/>
          </a:xfrm>
        </p:grpSpPr>
        <p:sp>
          <p:nvSpPr>
            <p:cNvPr id="650" name="Google Shape;650;g256b07b7a5b_0_2574"/>
            <p:cNvSpPr/>
            <p:nvPr/>
          </p:nvSpPr>
          <p:spPr>
            <a:xfrm>
              <a:off x="599436" y="1366121"/>
              <a:ext cx="5668500" cy="4450200"/>
            </a:xfrm>
            <a:prstGeom prst="roundRect">
              <a:avLst>
                <a:gd name="adj" fmla="val 12329"/>
              </a:avLst>
            </a:pr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Arial"/>
                <a:sym typeface="Arial"/>
              </a:endParaRPr>
            </a:p>
          </p:txBody>
        </p:sp>
        <p:sp>
          <p:nvSpPr>
            <p:cNvPr id="651" name="Google Shape;651;g256b07b7a5b_0_2574"/>
            <p:cNvSpPr/>
            <p:nvPr/>
          </p:nvSpPr>
          <p:spPr>
            <a:xfrm>
              <a:off x="985520" y="1717040"/>
              <a:ext cx="1158300" cy="1158300"/>
            </a:xfrm>
            <a:prstGeom prst="ellipse">
              <a:avLst/>
            </a:pr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Arial"/>
                <a:sym typeface="Arial"/>
              </a:endParaRPr>
            </a:p>
          </p:txBody>
        </p:sp>
        <p:sp>
          <p:nvSpPr>
            <p:cNvPr id="652" name="Google Shape;652;g256b07b7a5b_0_2574"/>
            <p:cNvSpPr txBox="1"/>
            <p:nvPr/>
          </p:nvSpPr>
          <p:spPr>
            <a:xfrm>
              <a:off x="923796" y="1731322"/>
              <a:ext cx="5344200" cy="520500"/>
            </a:xfrm>
            <a:prstGeom prst="rect">
              <a:avLst/>
            </a:pr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 dirty="0">
                  <a:solidFill>
                    <a:srgbClr val="FFFFFF"/>
                  </a:solidFill>
                  <a:latin typeface="배달의민족 한나는 열한살 OTF" panose="020B0600000101010101" pitchFamily="34" charset="-127"/>
                  <a:ea typeface="배달의민족 한나는 열한살 OTF" panose="020B0600000101010101" pitchFamily="34" charset="-127"/>
                </a:rPr>
                <a:t>새로운 고객층 확보</a:t>
              </a:r>
              <a:endParaRPr sz="2800" b="1" dirty="0">
                <a:solidFill>
                  <a:srgbClr val="FFFFFF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endParaRPr>
            </a:p>
          </p:txBody>
        </p:sp>
        <p:sp>
          <p:nvSpPr>
            <p:cNvPr id="653" name="Google Shape;653;g256b07b7a5b_0_2574"/>
            <p:cNvSpPr txBox="1"/>
            <p:nvPr/>
          </p:nvSpPr>
          <p:spPr>
            <a:xfrm>
              <a:off x="599375" y="2583963"/>
              <a:ext cx="5595524" cy="1194079"/>
            </a:xfrm>
            <a:prstGeom prst="rect">
              <a:avLst/>
            </a:pr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Char char="➔"/>
              </a:pPr>
              <a:r>
                <a:rPr lang="ko-KR" sz="2400" dirty="0">
                  <a:solidFill>
                    <a:schemeClr val="dk1"/>
                  </a:solidFill>
                  <a:latin typeface="배달의민족 한나는 열한살 OTF" panose="020B0600000101010101" pitchFamily="34" charset="-127"/>
                  <a:ea typeface="배달의민족 한나는 열한살 OTF" panose="020B0600000101010101" pitchFamily="34" charset="-127"/>
                  <a:cs typeface="Calibri"/>
                  <a:sym typeface="Calibri"/>
                </a:rPr>
                <a:t>한국 문화에 관심이 많은 전세계 외국인 이용자들을 확보할 수 있음. </a:t>
              </a:r>
              <a:endParaRPr sz="18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endParaRPr>
            </a:p>
          </p:txBody>
        </p:sp>
      </p:grpSp>
      <p:grpSp>
        <p:nvGrpSpPr>
          <p:cNvPr id="654" name="Google Shape;654;g256b07b7a5b_0_2574"/>
          <p:cNvGrpSpPr/>
          <p:nvPr/>
        </p:nvGrpSpPr>
        <p:grpSpPr>
          <a:xfrm>
            <a:off x="4205268" y="2118928"/>
            <a:ext cx="3902375" cy="4473341"/>
            <a:chOff x="599385" y="1366126"/>
            <a:chExt cx="5344255" cy="4450200"/>
          </a:xfrm>
        </p:grpSpPr>
        <p:sp>
          <p:nvSpPr>
            <p:cNvPr id="655" name="Google Shape;655;g256b07b7a5b_0_2574"/>
            <p:cNvSpPr/>
            <p:nvPr/>
          </p:nvSpPr>
          <p:spPr>
            <a:xfrm>
              <a:off x="599440" y="1366126"/>
              <a:ext cx="5344200" cy="4450200"/>
            </a:xfrm>
            <a:prstGeom prst="roundRect">
              <a:avLst>
                <a:gd name="adj" fmla="val 12329"/>
              </a:avLst>
            </a:prstGeom>
            <a:solidFill>
              <a:srgbClr val="B6D7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Arial"/>
                <a:sym typeface="Arial"/>
              </a:endParaRPr>
            </a:p>
          </p:txBody>
        </p:sp>
        <p:sp>
          <p:nvSpPr>
            <p:cNvPr id="657" name="Google Shape;657;g256b07b7a5b_0_2574"/>
            <p:cNvSpPr txBox="1"/>
            <p:nvPr/>
          </p:nvSpPr>
          <p:spPr>
            <a:xfrm>
              <a:off x="1309475" y="1565437"/>
              <a:ext cx="3881700" cy="9495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 dirty="0">
                  <a:solidFill>
                    <a:srgbClr val="FFFFFF"/>
                  </a:solidFill>
                  <a:latin typeface="배달의민족 한나는 열한살 OTF" panose="020B0600000101010101" pitchFamily="34" charset="-127"/>
                  <a:ea typeface="배달의민족 한나는 열한살 OTF" panose="020B0600000101010101" pitchFamily="34" charset="-127"/>
                </a:rPr>
                <a:t>외국어 교육보다 적은 경쟁</a:t>
              </a:r>
              <a:endParaRPr sz="2800" b="1" dirty="0">
                <a:solidFill>
                  <a:srgbClr val="FFFFFF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endParaRPr>
            </a:p>
          </p:txBody>
        </p:sp>
        <p:sp>
          <p:nvSpPr>
            <p:cNvPr id="658" name="Google Shape;658;g256b07b7a5b_0_2574"/>
            <p:cNvSpPr txBox="1"/>
            <p:nvPr/>
          </p:nvSpPr>
          <p:spPr>
            <a:xfrm>
              <a:off x="599385" y="2583965"/>
              <a:ext cx="5236283" cy="2617836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lvl="0" indent="-3302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Char char="➔"/>
              </a:pPr>
              <a:r>
                <a:rPr lang="ko-KR" sz="2000" b="1" dirty="0">
                  <a:solidFill>
                    <a:schemeClr val="dk1"/>
                  </a:solidFill>
                  <a:latin typeface="배달의민족 한나는 열한살 OTF" panose="020B0600000101010101" pitchFamily="34" charset="-127"/>
                  <a:ea typeface="배달의민족 한나는 열한살 OTF" panose="020B0600000101010101" pitchFamily="34" charset="-127"/>
                  <a:cs typeface="Calibri"/>
                  <a:sym typeface="Calibri"/>
                </a:rPr>
                <a:t>외국어(영어) 교육 플랫폼 </a:t>
              </a:r>
              <a:endParaRPr sz="2000" b="1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endParaRPr>
            </a:p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dirty="0">
                  <a:solidFill>
                    <a:schemeClr val="dk1"/>
                  </a:solidFill>
                  <a:latin typeface="배달의민족 한나는 열한살 OTF" panose="020B0600000101010101" pitchFamily="34" charset="-127"/>
                  <a:ea typeface="배달의민족 한나는 열한살 OTF" panose="020B0600000101010101" pitchFamily="34" charset="-127"/>
                  <a:cs typeface="Calibri"/>
                  <a:sym typeface="Calibri"/>
                </a:rPr>
                <a:t> </a:t>
              </a:r>
              <a:r>
                <a:rPr lang="ko-KR" sz="2000" dirty="0" err="1">
                  <a:solidFill>
                    <a:schemeClr val="dk1"/>
                  </a:solidFill>
                  <a:latin typeface="배달의민족 한나는 열한살 OTF" panose="020B0600000101010101" pitchFamily="34" charset="-127"/>
                  <a:ea typeface="배달의민족 한나는 열한살 OTF" panose="020B0600000101010101" pitchFamily="34" charset="-127"/>
                  <a:cs typeface="Calibri"/>
                  <a:sym typeface="Calibri"/>
                </a:rPr>
                <a:t>Cake</a:t>
              </a:r>
              <a:r>
                <a:rPr lang="ko-KR" sz="2000" dirty="0">
                  <a:solidFill>
                    <a:schemeClr val="dk1"/>
                  </a:solidFill>
                  <a:latin typeface="배달의민족 한나는 열한살 OTF" panose="020B0600000101010101" pitchFamily="34" charset="-127"/>
                  <a:ea typeface="배달의민족 한나는 열한살 OTF" panose="020B0600000101010101" pitchFamily="34" charset="-127"/>
                  <a:cs typeface="Calibri"/>
                  <a:sym typeface="Calibri"/>
                </a:rPr>
                <a:t>(</a:t>
              </a:r>
              <a:r>
                <a:rPr lang="ko-KR" sz="2000" u="sng" dirty="0">
                  <a:solidFill>
                    <a:schemeClr val="dk1"/>
                  </a:solidFill>
                  <a:latin typeface="배달의민족 한나는 열한살 OTF" panose="020B0600000101010101" pitchFamily="34" charset="-127"/>
                  <a:ea typeface="배달의민족 한나는 열한살 OTF" panose="020B0600000101010101" pitchFamily="34" charset="-127"/>
                  <a:cs typeface="Calibri"/>
                  <a:sym typeface="Calibri"/>
                </a:rPr>
                <a:t>1억회</a:t>
              </a:r>
              <a:r>
                <a:rPr lang="ko-KR" sz="2000" dirty="0">
                  <a:solidFill>
                    <a:schemeClr val="dk1"/>
                  </a:solidFill>
                  <a:latin typeface="배달의민족 한나는 열한살 OTF" panose="020B0600000101010101" pitchFamily="34" charset="-127"/>
                  <a:ea typeface="배달의민족 한나는 열한살 OTF" panose="020B0600000101010101" pitchFamily="34" charset="-127"/>
                  <a:cs typeface="Calibri"/>
                  <a:sym typeface="Calibri"/>
                </a:rPr>
                <a:t>), </a:t>
              </a:r>
              <a:r>
                <a:rPr lang="ko-KR" sz="2000" dirty="0" err="1">
                  <a:solidFill>
                    <a:schemeClr val="dk1"/>
                  </a:solidFill>
                  <a:latin typeface="배달의민족 한나는 열한살 OTF" panose="020B0600000101010101" pitchFamily="34" charset="-127"/>
                  <a:ea typeface="배달의민족 한나는 열한살 OTF" panose="020B0600000101010101" pitchFamily="34" charset="-127"/>
                  <a:cs typeface="Calibri"/>
                  <a:sym typeface="Calibri"/>
                </a:rPr>
                <a:t>듀오링고</a:t>
              </a:r>
              <a:r>
                <a:rPr lang="ko-KR" sz="2000" dirty="0">
                  <a:solidFill>
                    <a:schemeClr val="dk1"/>
                  </a:solidFill>
                  <a:latin typeface="배달의민족 한나는 열한살 OTF" panose="020B0600000101010101" pitchFamily="34" charset="-127"/>
                  <a:ea typeface="배달의민족 한나는 열한살 OTF" panose="020B0600000101010101" pitchFamily="34" charset="-127"/>
                  <a:cs typeface="Calibri"/>
                  <a:sym typeface="Calibri"/>
                </a:rPr>
                <a:t>(</a:t>
              </a:r>
              <a:r>
                <a:rPr lang="ko-KR" sz="2000" u="sng" dirty="0">
                  <a:solidFill>
                    <a:schemeClr val="dk1"/>
                  </a:solidFill>
                  <a:latin typeface="배달의민족 한나는 열한살 OTF" panose="020B0600000101010101" pitchFamily="34" charset="-127"/>
                  <a:ea typeface="배달의민족 한나는 열한살 OTF" panose="020B0600000101010101" pitchFamily="34" charset="-127"/>
                  <a:cs typeface="Calibri"/>
                  <a:sym typeface="Calibri"/>
                </a:rPr>
                <a:t>1억회</a:t>
              </a:r>
              <a:r>
                <a:rPr lang="ko-KR" sz="2000" dirty="0">
                  <a:solidFill>
                    <a:schemeClr val="dk1"/>
                  </a:solidFill>
                  <a:latin typeface="배달의민족 한나는 열한살 OTF" panose="020B0600000101010101" pitchFamily="34" charset="-127"/>
                  <a:ea typeface="배달의민족 한나는 열한살 OTF" panose="020B0600000101010101" pitchFamily="34" charset="-127"/>
                  <a:cs typeface="Calibri"/>
                  <a:sym typeface="Calibri"/>
                </a:rPr>
                <a:t>),</a:t>
              </a:r>
              <a:r>
                <a:rPr lang="en-US" altLang="ko-KR" sz="2000" dirty="0">
                  <a:solidFill>
                    <a:schemeClr val="dk1"/>
                  </a:solidFill>
                  <a:latin typeface="배달의민족 한나는 열한살 OTF" panose="020B0600000101010101" pitchFamily="34" charset="-127"/>
                  <a:ea typeface="배달의민족 한나는 열한살 OTF" panose="020B0600000101010101" pitchFamily="34" charset="-127"/>
                  <a:cs typeface="Calibri"/>
                  <a:sym typeface="Calibri"/>
                </a:rPr>
                <a:t> </a:t>
              </a:r>
              <a:r>
                <a:rPr lang="ko-KR" sz="2000" dirty="0" err="1">
                  <a:solidFill>
                    <a:schemeClr val="dk1"/>
                  </a:solidFill>
                  <a:latin typeface="배달의민족 한나는 열한살 OTF" panose="020B0600000101010101" pitchFamily="34" charset="-127"/>
                  <a:ea typeface="배달의민족 한나는 열한살 OTF" panose="020B0600000101010101" pitchFamily="34" charset="-127"/>
                  <a:cs typeface="Calibri"/>
                  <a:sym typeface="Calibri"/>
                </a:rPr>
                <a:t>엘사영어</a:t>
              </a:r>
              <a:r>
                <a:rPr lang="ko-KR" sz="2000" dirty="0">
                  <a:solidFill>
                    <a:schemeClr val="dk1"/>
                  </a:solidFill>
                  <a:latin typeface="배달의민족 한나는 열한살 OTF" panose="020B0600000101010101" pitchFamily="34" charset="-127"/>
                  <a:ea typeface="배달의민족 한나는 열한살 OTF" panose="020B0600000101010101" pitchFamily="34" charset="-127"/>
                  <a:cs typeface="Calibri"/>
                  <a:sym typeface="Calibri"/>
                </a:rPr>
                <a:t>(</a:t>
              </a:r>
              <a:r>
                <a:rPr lang="ko-KR" sz="2000" u="sng" dirty="0">
                  <a:solidFill>
                    <a:schemeClr val="dk1"/>
                  </a:solidFill>
                  <a:latin typeface="배달의민족 한나는 열한살 OTF" panose="020B0600000101010101" pitchFamily="34" charset="-127"/>
                  <a:ea typeface="배달의민족 한나는 열한살 OTF" panose="020B0600000101010101" pitchFamily="34" charset="-127"/>
                  <a:cs typeface="Calibri"/>
                  <a:sym typeface="Calibri"/>
                </a:rPr>
                <a:t>1000만회</a:t>
              </a:r>
              <a:r>
                <a:rPr lang="ko-KR" sz="2000" dirty="0">
                  <a:solidFill>
                    <a:schemeClr val="dk1"/>
                  </a:solidFill>
                  <a:latin typeface="배달의민족 한나는 열한살 OTF" panose="020B0600000101010101" pitchFamily="34" charset="-127"/>
                  <a:ea typeface="배달의민족 한나는 열한살 OTF" panose="020B0600000101010101" pitchFamily="34" charset="-127"/>
                  <a:cs typeface="Calibri"/>
                  <a:sym typeface="Calibri"/>
                </a:rPr>
                <a:t>)  </a:t>
              </a:r>
              <a:endParaRPr sz="20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endParaRPr>
            </a:p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 dirty="0">
                  <a:solidFill>
                    <a:schemeClr val="dk1"/>
                  </a:solidFill>
                  <a:latin typeface="배달의민족 한나는 열한살 OTF" panose="020B0600000101010101" pitchFamily="34" charset="-127"/>
                  <a:ea typeface="배달의민족 한나는 열한살 OTF" panose="020B0600000101010101" pitchFamily="34" charset="-127"/>
                  <a:cs typeface="Calibri"/>
                  <a:sym typeface="Calibri"/>
                </a:rPr>
                <a:t>2)</a:t>
              </a:r>
              <a:r>
                <a:rPr lang="ko-KR" sz="1000" u="sng" dirty="0">
                  <a:solidFill>
                    <a:schemeClr val="lt1"/>
                  </a:solidFill>
                  <a:latin typeface="배달의민족 한나는 열한살 OTF" panose="020B0600000101010101" pitchFamily="34" charset="-127"/>
                  <a:ea typeface="배달의민족 한나는 열한살 OTF" panose="020B0600000101010101" pitchFamily="34" charset="-127"/>
                  <a:cs typeface="Calibri"/>
                  <a:sym typeface="Calibri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영어 교육 앱</a:t>
              </a:r>
              <a:endParaRPr lang="en-US" altLang="ko-KR" sz="1000" u="sng" dirty="0">
                <a:solidFill>
                  <a:schemeClr val="lt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endParaRPr>
            </a:p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endParaRPr>
            </a:p>
            <a:p>
              <a:pPr marL="457200" lvl="0" indent="-3302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Char char="➔"/>
              </a:pPr>
              <a:r>
                <a:rPr lang="ko-KR" sz="2000" b="1" dirty="0">
                  <a:solidFill>
                    <a:schemeClr val="dk1"/>
                  </a:solidFill>
                  <a:latin typeface="배달의민족 한나는 열한살 OTF" panose="020B0600000101010101" pitchFamily="34" charset="-127"/>
                  <a:ea typeface="배달의민족 한나는 열한살 OTF" panose="020B0600000101010101" pitchFamily="34" charset="-127"/>
                  <a:cs typeface="Calibri"/>
                  <a:sym typeface="Calibri"/>
                </a:rPr>
                <a:t>한국어 교육 플랫폼 </a:t>
              </a:r>
              <a:r>
                <a:rPr lang="ko-KR" sz="2000" dirty="0">
                  <a:solidFill>
                    <a:schemeClr val="dk1"/>
                  </a:solidFill>
                  <a:latin typeface="배달의민족 한나는 열한살 OTF" panose="020B0600000101010101" pitchFamily="34" charset="-127"/>
                  <a:ea typeface="배달의민족 한나는 열한살 OTF" panose="020B0600000101010101" pitchFamily="34" charset="-127"/>
                  <a:cs typeface="Calibri"/>
                  <a:sym typeface="Calibri"/>
                </a:rPr>
                <a:t> </a:t>
              </a:r>
              <a:endParaRPr sz="20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endParaRPr>
            </a:p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dirty="0" err="1">
                  <a:solidFill>
                    <a:schemeClr val="dk1"/>
                  </a:solidFill>
                  <a:latin typeface="배달의민족 한나는 열한살 OTF" panose="020B0600000101010101" pitchFamily="34" charset="-127"/>
                  <a:ea typeface="배달의민족 한나는 열한살 OTF" panose="020B0600000101010101" pitchFamily="34" charset="-127"/>
                  <a:cs typeface="Calibri"/>
                  <a:sym typeface="Calibri"/>
                </a:rPr>
                <a:t>Learn</a:t>
              </a:r>
              <a:r>
                <a:rPr lang="ko-KR" sz="2000" dirty="0">
                  <a:solidFill>
                    <a:schemeClr val="dk1"/>
                  </a:solidFill>
                  <a:latin typeface="배달의민족 한나는 열한살 OTF" panose="020B0600000101010101" pitchFamily="34" charset="-127"/>
                  <a:ea typeface="배달의민족 한나는 열한살 OTF" panose="020B0600000101010101" pitchFamily="34" charset="-127"/>
                  <a:cs typeface="Calibri"/>
                  <a:sym typeface="Calibri"/>
                </a:rPr>
                <a:t> </a:t>
              </a:r>
              <a:r>
                <a:rPr lang="ko-KR" sz="2000" dirty="0" err="1">
                  <a:solidFill>
                    <a:schemeClr val="dk1"/>
                  </a:solidFill>
                  <a:latin typeface="배달의민족 한나는 열한살 OTF" panose="020B0600000101010101" pitchFamily="34" charset="-127"/>
                  <a:ea typeface="배달의민족 한나는 열한살 OTF" panose="020B0600000101010101" pitchFamily="34" charset="-127"/>
                  <a:cs typeface="Calibri"/>
                  <a:sym typeface="Calibri"/>
                </a:rPr>
                <a:t>Korean</a:t>
              </a:r>
              <a:r>
                <a:rPr lang="ko-KR" sz="2000" dirty="0">
                  <a:solidFill>
                    <a:schemeClr val="dk1"/>
                  </a:solidFill>
                  <a:latin typeface="배달의민족 한나는 열한살 OTF" panose="020B0600000101010101" pitchFamily="34" charset="-127"/>
                  <a:ea typeface="배달의민족 한나는 열한살 OTF" panose="020B0600000101010101" pitchFamily="34" charset="-127"/>
                  <a:cs typeface="Calibri"/>
                  <a:sym typeface="Calibri"/>
                </a:rPr>
                <a:t> (</a:t>
              </a:r>
              <a:r>
                <a:rPr lang="ko-KR" sz="2000" u="sng" dirty="0">
                  <a:solidFill>
                    <a:schemeClr val="dk1"/>
                  </a:solidFill>
                  <a:latin typeface="배달의민족 한나는 열한살 OTF" panose="020B0600000101010101" pitchFamily="34" charset="-127"/>
                  <a:ea typeface="배달의민족 한나는 열한살 OTF" panose="020B0600000101010101" pitchFamily="34" charset="-127"/>
                  <a:cs typeface="Calibri"/>
                  <a:sym typeface="Calibri"/>
                </a:rPr>
                <a:t>500만회</a:t>
              </a:r>
              <a:r>
                <a:rPr lang="ko-KR" sz="2000" dirty="0">
                  <a:solidFill>
                    <a:schemeClr val="dk1"/>
                  </a:solidFill>
                  <a:latin typeface="배달의민족 한나는 열한살 OTF" panose="020B0600000101010101" pitchFamily="34" charset="-127"/>
                  <a:ea typeface="배달의민족 한나는 열한살 OTF" panose="020B0600000101010101" pitchFamily="34" charset="-127"/>
                  <a:cs typeface="Calibri"/>
                  <a:sym typeface="Calibri"/>
                </a:rPr>
                <a:t>),</a:t>
              </a:r>
              <a:endParaRPr lang="en-US" altLang="ko-KR" sz="20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endParaRPr>
            </a:p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dirty="0" err="1">
                  <a:solidFill>
                    <a:schemeClr val="dk1"/>
                  </a:solidFill>
                  <a:latin typeface="배달의민족 한나는 열한살 OTF" panose="020B0600000101010101" pitchFamily="34" charset="-127"/>
                  <a:ea typeface="배달의민족 한나는 열한살 OTF" panose="020B0600000101010101" pitchFamily="34" charset="-127"/>
                  <a:cs typeface="Calibri"/>
                  <a:sym typeface="Calibri"/>
                </a:rPr>
                <a:t>Write</a:t>
              </a:r>
              <a:r>
                <a:rPr lang="ko-KR" sz="2000" dirty="0">
                  <a:solidFill>
                    <a:schemeClr val="dk1"/>
                  </a:solidFill>
                  <a:latin typeface="배달의민족 한나는 열한살 OTF" panose="020B0600000101010101" pitchFamily="34" charset="-127"/>
                  <a:ea typeface="배달의민족 한나는 열한살 OTF" panose="020B0600000101010101" pitchFamily="34" charset="-127"/>
                  <a:cs typeface="Calibri"/>
                  <a:sym typeface="Calibri"/>
                </a:rPr>
                <a:t> IT! </a:t>
              </a:r>
              <a:r>
                <a:rPr lang="ko-KR" sz="2000" dirty="0" err="1">
                  <a:solidFill>
                    <a:schemeClr val="dk1"/>
                  </a:solidFill>
                  <a:latin typeface="배달의민족 한나는 열한살 OTF" panose="020B0600000101010101" pitchFamily="34" charset="-127"/>
                  <a:ea typeface="배달의민족 한나는 열한살 OTF" panose="020B0600000101010101" pitchFamily="34" charset="-127"/>
                  <a:cs typeface="Calibri"/>
                  <a:sym typeface="Calibri"/>
                </a:rPr>
                <a:t>Korean</a:t>
              </a:r>
              <a:r>
                <a:rPr lang="ko-KR" sz="2000" dirty="0">
                  <a:solidFill>
                    <a:schemeClr val="dk1"/>
                  </a:solidFill>
                  <a:latin typeface="배달의민족 한나는 열한살 OTF" panose="020B0600000101010101" pitchFamily="34" charset="-127"/>
                  <a:ea typeface="배달의민족 한나는 열한살 OTF" panose="020B0600000101010101" pitchFamily="34" charset="-127"/>
                  <a:cs typeface="Calibri"/>
                  <a:sym typeface="Calibri"/>
                </a:rPr>
                <a:t>(</a:t>
              </a:r>
              <a:r>
                <a:rPr lang="ko-KR" sz="2000" u="sng" dirty="0">
                  <a:solidFill>
                    <a:schemeClr val="dk1"/>
                  </a:solidFill>
                  <a:latin typeface="배달의민족 한나는 열한살 OTF" panose="020B0600000101010101" pitchFamily="34" charset="-127"/>
                  <a:ea typeface="배달의민족 한나는 열한살 OTF" panose="020B0600000101010101" pitchFamily="34" charset="-127"/>
                  <a:cs typeface="Calibri"/>
                  <a:sym typeface="Calibri"/>
                </a:rPr>
                <a:t>100만회</a:t>
              </a:r>
              <a:r>
                <a:rPr lang="ko-KR" sz="2000" dirty="0">
                  <a:solidFill>
                    <a:schemeClr val="dk1"/>
                  </a:solidFill>
                  <a:latin typeface="배달의민족 한나는 열한살 OTF" panose="020B0600000101010101" pitchFamily="34" charset="-127"/>
                  <a:ea typeface="배달의민족 한나는 열한살 OTF" panose="020B0600000101010101" pitchFamily="34" charset="-127"/>
                  <a:cs typeface="Calibri"/>
                  <a:sym typeface="Calibri"/>
                </a:rPr>
                <a:t>), </a:t>
              </a:r>
              <a:r>
                <a:rPr lang="ko-KR" sz="2000" dirty="0" err="1">
                  <a:solidFill>
                    <a:schemeClr val="dk1"/>
                  </a:solidFill>
                  <a:latin typeface="배달의민족 한나는 열한살 OTF" panose="020B0600000101010101" pitchFamily="34" charset="-127"/>
                  <a:ea typeface="배달의민족 한나는 열한살 OTF" panose="020B0600000101010101" pitchFamily="34" charset="-127"/>
                  <a:cs typeface="Calibri"/>
                  <a:sym typeface="Calibri"/>
                </a:rPr>
                <a:t>Eggbun</a:t>
              </a:r>
              <a:r>
                <a:rPr lang="ko-KR" sz="2000" dirty="0">
                  <a:solidFill>
                    <a:schemeClr val="dk1"/>
                  </a:solidFill>
                  <a:latin typeface="배달의민족 한나는 열한살 OTF" panose="020B0600000101010101" pitchFamily="34" charset="-127"/>
                  <a:ea typeface="배달의민족 한나는 열한살 OTF" panose="020B0600000101010101" pitchFamily="34" charset="-127"/>
                  <a:cs typeface="Calibri"/>
                  <a:sym typeface="Calibri"/>
                </a:rPr>
                <a:t>(</a:t>
              </a:r>
              <a:r>
                <a:rPr lang="ko-KR" sz="2000" u="sng" dirty="0">
                  <a:solidFill>
                    <a:schemeClr val="dk1"/>
                  </a:solidFill>
                  <a:latin typeface="배달의민족 한나는 열한살 OTF" panose="020B0600000101010101" pitchFamily="34" charset="-127"/>
                  <a:ea typeface="배달의민족 한나는 열한살 OTF" panose="020B0600000101010101" pitchFamily="34" charset="-127"/>
                  <a:cs typeface="Calibri"/>
                  <a:sym typeface="Calibri"/>
                </a:rPr>
                <a:t>100만회</a:t>
              </a:r>
              <a:r>
                <a:rPr lang="ko-KR" sz="2000" dirty="0">
                  <a:solidFill>
                    <a:schemeClr val="dk1"/>
                  </a:solidFill>
                  <a:latin typeface="배달의민족 한나는 열한살 OTF" panose="020B0600000101010101" pitchFamily="34" charset="-127"/>
                  <a:ea typeface="배달의민족 한나는 열한살 OTF" panose="020B0600000101010101" pitchFamily="34" charset="-127"/>
                  <a:cs typeface="Calibri"/>
                  <a:sym typeface="Calibri"/>
                </a:rPr>
                <a:t>),</a:t>
              </a:r>
              <a:endParaRPr lang="en-US" altLang="ko-KR" sz="20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endParaRPr>
            </a:p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 dirty="0">
                  <a:solidFill>
                    <a:schemeClr val="dk1"/>
                  </a:solidFill>
                  <a:latin typeface="배달의민족 한나는 열한살 OTF" panose="020B0600000101010101" pitchFamily="34" charset="-127"/>
                  <a:ea typeface="배달의민족 한나는 열한살 OTF" panose="020B0600000101010101" pitchFamily="34" charset="-127"/>
                  <a:cs typeface="Calibri"/>
                  <a:sym typeface="Calibri"/>
                </a:rPr>
                <a:t>3) </a:t>
              </a:r>
              <a:r>
                <a:rPr lang="ko-KR" sz="1000" u="sng" dirty="0">
                  <a:solidFill>
                    <a:schemeClr val="lt1"/>
                  </a:solidFill>
                  <a:latin typeface="배달의민족 한나는 열한살 OTF" panose="020B0600000101010101" pitchFamily="34" charset="-127"/>
                  <a:ea typeface="배달의민족 한나는 열한살 OTF" panose="020B0600000101010101" pitchFamily="34" charset="-127"/>
                  <a:cs typeface="Calibri"/>
                  <a:sym typeface="Calibri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한국어 교육 앱</a:t>
              </a:r>
              <a:endParaRPr sz="105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endParaRPr>
            </a:p>
          </p:txBody>
        </p:sp>
      </p:grpSp>
      <p:grpSp>
        <p:nvGrpSpPr>
          <p:cNvPr id="659" name="Google Shape;659;g256b07b7a5b_0_2574"/>
          <p:cNvGrpSpPr/>
          <p:nvPr/>
        </p:nvGrpSpPr>
        <p:grpSpPr>
          <a:xfrm>
            <a:off x="8320152" y="2118930"/>
            <a:ext cx="3534119" cy="4473341"/>
            <a:chOff x="599440" y="1366126"/>
            <a:chExt cx="5344200" cy="4450200"/>
          </a:xfrm>
        </p:grpSpPr>
        <p:sp>
          <p:nvSpPr>
            <p:cNvPr id="660" name="Google Shape;660;g256b07b7a5b_0_2574"/>
            <p:cNvSpPr/>
            <p:nvPr/>
          </p:nvSpPr>
          <p:spPr>
            <a:xfrm>
              <a:off x="599440" y="1366126"/>
              <a:ext cx="5344200" cy="4450200"/>
            </a:xfrm>
            <a:prstGeom prst="roundRect">
              <a:avLst>
                <a:gd name="adj" fmla="val 12329"/>
              </a:avLst>
            </a:prstGeom>
            <a:solidFill>
              <a:srgbClr val="D5A6B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Arial"/>
                <a:sym typeface="Arial"/>
              </a:endParaRPr>
            </a:p>
          </p:txBody>
        </p:sp>
        <p:sp>
          <p:nvSpPr>
            <p:cNvPr id="662" name="Google Shape;662;g256b07b7a5b_0_2574"/>
            <p:cNvSpPr txBox="1"/>
            <p:nvPr/>
          </p:nvSpPr>
          <p:spPr>
            <a:xfrm>
              <a:off x="1493694" y="1546831"/>
              <a:ext cx="3699000" cy="949500"/>
            </a:xfrm>
            <a:prstGeom prst="rect">
              <a:avLst/>
            </a:prstGeom>
            <a:solidFill>
              <a:srgbClr val="D5A6B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 dirty="0">
                  <a:solidFill>
                    <a:srgbClr val="FFFFFF"/>
                  </a:solidFill>
                  <a:latin typeface="배달의민족 한나는 열한살 OTF" panose="020B0600000101010101" pitchFamily="34" charset="-127"/>
                  <a:ea typeface="배달의민족 한나는 열한살 OTF" panose="020B0600000101010101" pitchFamily="34" charset="-127"/>
                </a:rPr>
                <a:t>한국어 교육에 AI 기술 선도</a:t>
              </a:r>
              <a:endParaRPr sz="2800" b="1" dirty="0">
                <a:solidFill>
                  <a:srgbClr val="FFFFFF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endParaRPr>
            </a:p>
          </p:txBody>
        </p:sp>
        <p:sp>
          <p:nvSpPr>
            <p:cNvPr id="663" name="Google Shape;663;g256b07b7a5b_0_2574"/>
            <p:cNvSpPr txBox="1"/>
            <p:nvPr/>
          </p:nvSpPr>
          <p:spPr>
            <a:xfrm>
              <a:off x="599440" y="2583963"/>
              <a:ext cx="5239243" cy="1928922"/>
            </a:xfrm>
            <a:prstGeom prst="rect">
              <a:avLst/>
            </a:prstGeom>
            <a:solidFill>
              <a:srgbClr val="D5A6B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Char char="➔"/>
              </a:pPr>
              <a:r>
                <a:rPr lang="ko-KR" altLang="en-US" sz="2400" dirty="0">
                  <a:solidFill>
                    <a:schemeClr val="dk1"/>
                  </a:solidFill>
                  <a:latin typeface="배달의민족 한나는 열한살 OTF" panose="020B0600000101010101" pitchFamily="34" charset="-127"/>
                  <a:ea typeface="배달의민족 한나는 열한살 OTF" panose="020B0600000101010101" pitchFamily="34" charset="-127"/>
                  <a:cs typeface="Calibri"/>
                  <a:sym typeface="Calibri"/>
                </a:rPr>
                <a:t>여러 플랫폼이 </a:t>
              </a:r>
              <a:r>
                <a:rPr lang="ko-KR" sz="2400" dirty="0">
                  <a:solidFill>
                    <a:schemeClr val="dk1"/>
                  </a:solidFill>
                  <a:latin typeface="배달의민족 한나는 열한살 OTF" panose="020B0600000101010101" pitchFamily="34" charset="-127"/>
                  <a:ea typeface="배달의민족 한나는 열한살 OTF" panose="020B0600000101010101" pitchFamily="34" charset="-127"/>
                  <a:cs typeface="Calibri"/>
                  <a:sym typeface="Calibri"/>
                </a:rPr>
                <a:t>외국어(영어) 교육에 </a:t>
              </a:r>
              <a:r>
                <a:rPr lang="ko-KR" sz="2400" dirty="0" err="1">
                  <a:solidFill>
                    <a:schemeClr val="dk1"/>
                  </a:solidFill>
                  <a:latin typeface="배달의민족 한나는 열한살 OTF" panose="020B0600000101010101" pitchFamily="34" charset="-127"/>
                  <a:ea typeface="배달의민족 한나는 열한살 OTF" panose="020B0600000101010101" pitchFamily="34" charset="-127"/>
                  <a:cs typeface="Calibri"/>
                  <a:sym typeface="Calibri"/>
                </a:rPr>
                <a:t>AI를</a:t>
              </a:r>
              <a:r>
                <a:rPr lang="ko-KR" sz="2400" dirty="0">
                  <a:solidFill>
                    <a:schemeClr val="dk1"/>
                  </a:solidFill>
                  <a:latin typeface="배달의민족 한나는 열한살 OTF" panose="020B0600000101010101" pitchFamily="34" charset="-127"/>
                  <a:ea typeface="배달의민족 한나는 열한살 OTF" panose="020B0600000101010101" pitchFamily="34" charset="-127"/>
                  <a:cs typeface="Calibri"/>
                  <a:sym typeface="Calibri"/>
                </a:rPr>
                <a:t> 활용하고 있지만, 한국어 교육에서</a:t>
              </a:r>
              <a:r>
                <a:rPr lang="ko-KR" altLang="en-US" sz="2400" dirty="0">
                  <a:solidFill>
                    <a:schemeClr val="dk1"/>
                  </a:solidFill>
                  <a:latin typeface="배달의민족 한나는 열한살 OTF" panose="020B0600000101010101" pitchFamily="34" charset="-127"/>
                  <a:ea typeface="배달의민족 한나는 열한살 OTF" panose="020B0600000101010101" pitchFamily="34" charset="-127"/>
                  <a:cs typeface="Calibri"/>
                  <a:sym typeface="Calibri"/>
                </a:rPr>
                <a:t>는</a:t>
              </a:r>
              <a:r>
                <a:rPr lang="ko-KR" sz="2400" dirty="0">
                  <a:solidFill>
                    <a:schemeClr val="dk1"/>
                  </a:solidFill>
                  <a:latin typeface="배달의민족 한나는 열한살 OTF" panose="020B0600000101010101" pitchFamily="34" charset="-127"/>
                  <a:ea typeface="배달의민족 한나는 열한살 OTF" panose="020B0600000101010101" pitchFamily="34" charset="-127"/>
                  <a:cs typeface="Calibri"/>
                  <a:sym typeface="Calibri"/>
                </a:rPr>
                <a:t> 아직 드물다. </a:t>
              </a:r>
              <a:endParaRPr sz="24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3" name="Google Shape;873;g258cb8f2d87_0_335"/>
          <p:cNvGrpSpPr/>
          <p:nvPr/>
        </p:nvGrpSpPr>
        <p:grpSpPr>
          <a:xfrm>
            <a:off x="-27292" y="0"/>
            <a:ext cx="12219300" cy="6858000"/>
            <a:chOff x="-27292" y="0"/>
            <a:chExt cx="12219300" cy="6858000"/>
          </a:xfrm>
        </p:grpSpPr>
        <p:pic>
          <p:nvPicPr>
            <p:cNvPr id="874" name="Google Shape;874;g258cb8f2d87_0_335" descr="스크린샷, 그래픽 디자인, 그래픽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7292" y="4303059"/>
              <a:ext cx="12219294" cy="25549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5" name="Google Shape;875;g258cb8f2d87_0_335"/>
            <p:cNvSpPr/>
            <p:nvPr/>
          </p:nvSpPr>
          <p:spPr>
            <a:xfrm>
              <a:off x="-27292" y="0"/>
              <a:ext cx="12219300" cy="4303200"/>
            </a:xfrm>
            <a:prstGeom prst="rect">
              <a:avLst/>
            </a:prstGeom>
            <a:solidFill>
              <a:srgbClr val="F0EDF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endParaRPr>
            </a:p>
          </p:txBody>
        </p:sp>
      </p:grpSp>
      <p:sp>
        <p:nvSpPr>
          <p:cNvPr id="876" name="Google Shape;876;g258cb8f2d87_0_335"/>
          <p:cNvSpPr txBox="1"/>
          <p:nvPr/>
        </p:nvSpPr>
        <p:spPr>
          <a:xfrm>
            <a:off x="2903389" y="2767200"/>
            <a:ext cx="6385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감사합니다</a:t>
            </a:r>
            <a:endParaRPr sz="6000" b="1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g2565305c075_1_54"/>
          <p:cNvGrpSpPr/>
          <p:nvPr/>
        </p:nvGrpSpPr>
        <p:grpSpPr>
          <a:xfrm>
            <a:off x="-27292" y="0"/>
            <a:ext cx="12219300" cy="6858000"/>
            <a:chOff x="-27292" y="0"/>
            <a:chExt cx="12219300" cy="6858000"/>
          </a:xfrm>
        </p:grpSpPr>
        <p:pic>
          <p:nvPicPr>
            <p:cNvPr id="216" name="Google Shape;216;g2565305c075_1_54" descr="스크린샷, 그래픽 디자인, 그래픽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7292" y="4303059"/>
              <a:ext cx="12219294" cy="25549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" name="Google Shape;217;g2565305c075_1_54"/>
            <p:cNvSpPr/>
            <p:nvPr/>
          </p:nvSpPr>
          <p:spPr>
            <a:xfrm>
              <a:off x="-27292" y="0"/>
              <a:ext cx="12219300" cy="4303200"/>
            </a:xfrm>
            <a:prstGeom prst="rect">
              <a:avLst/>
            </a:prstGeom>
            <a:solidFill>
              <a:srgbClr val="F0EDF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endParaRPr>
            </a:p>
          </p:txBody>
        </p:sp>
      </p:grpSp>
      <p:sp>
        <p:nvSpPr>
          <p:cNvPr id="218" name="Google Shape;218;g2565305c075_1_54"/>
          <p:cNvSpPr txBox="1"/>
          <p:nvPr/>
        </p:nvSpPr>
        <p:spPr>
          <a:xfrm>
            <a:off x="3547389" y="5349572"/>
            <a:ext cx="5097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아이디어 제안 배경</a:t>
            </a: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cxnSp>
        <p:nvCxnSpPr>
          <p:cNvPr id="219" name="Google Shape;219;g2565305c075_1_54"/>
          <p:cNvCxnSpPr/>
          <p:nvPr/>
        </p:nvCxnSpPr>
        <p:spPr>
          <a:xfrm>
            <a:off x="5430644" y="4871184"/>
            <a:ext cx="1293600" cy="0"/>
          </a:xfrm>
          <a:prstGeom prst="straightConnector1">
            <a:avLst/>
          </a:prstGeom>
          <a:noFill/>
          <a:ln w="76200" cap="flat" cmpd="sng">
            <a:solidFill>
              <a:srgbClr val="0F429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0" name="Google Shape;220;g2565305c075_1_54"/>
          <p:cNvSpPr txBox="1"/>
          <p:nvPr/>
        </p:nvSpPr>
        <p:spPr>
          <a:xfrm>
            <a:off x="5387160" y="923653"/>
            <a:ext cx="1380600" cy="3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9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2</a:t>
            </a:r>
            <a:endParaRPr sz="19900" b="1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5" descr="컴퓨터, 장난감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5765" y="0"/>
            <a:ext cx="2226235" cy="143115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5"/>
          <p:cNvSpPr/>
          <p:nvPr/>
        </p:nvSpPr>
        <p:spPr>
          <a:xfrm>
            <a:off x="0" y="0"/>
            <a:ext cx="9965765" cy="1431151"/>
          </a:xfrm>
          <a:prstGeom prst="rect">
            <a:avLst/>
          </a:prstGeom>
          <a:solidFill>
            <a:srgbClr val="F0ED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230" name="Google Shape;230;p5"/>
          <p:cNvSpPr txBox="1"/>
          <p:nvPr/>
        </p:nvSpPr>
        <p:spPr>
          <a:xfrm>
            <a:off x="416375" y="479175"/>
            <a:ext cx="78894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배경 1 - 증가하는 초중고 다문화 학생수 </a:t>
            </a:r>
            <a:endParaRPr sz="3200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2" name="Google Shape;229;p5">
            <a:extLst>
              <a:ext uri="{FF2B5EF4-FFF2-40B4-BE49-F238E27FC236}">
                <a16:creationId xmlns:a16="http://schemas.microsoft.com/office/drawing/2014/main" id="{A47F8B23-FCC5-F5E6-992D-F1FD50D2D47A}"/>
              </a:ext>
            </a:extLst>
          </p:cNvPr>
          <p:cNvSpPr txBox="1"/>
          <p:nvPr/>
        </p:nvSpPr>
        <p:spPr>
          <a:xfrm>
            <a:off x="10762623" y="6581100"/>
            <a:ext cx="157715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출처: </a:t>
            </a:r>
            <a:r>
              <a:rPr lang="ko-KR" sz="12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  <a:hlinkClick r:id="rId4"/>
              </a:rPr>
              <a:t>더 나은 미래</a:t>
            </a: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pic>
        <p:nvPicPr>
          <p:cNvPr id="1026" name="Picture 2" descr="다문화 학생 전국 16만명... 9년 만에 3배 증가 - 더나은미래">
            <a:extLst>
              <a:ext uri="{FF2B5EF4-FFF2-40B4-BE49-F238E27FC236}">
                <a16:creationId xmlns:a16="http://schemas.microsoft.com/office/drawing/2014/main" id="{32E08301-AC4D-48AF-B809-EA4984E40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1431151"/>
            <a:ext cx="7581900" cy="542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8" name="Google Shape;228;p5"/>
          <p:cNvSpPr txBox="1"/>
          <p:nvPr/>
        </p:nvSpPr>
        <p:spPr>
          <a:xfrm>
            <a:off x="3287435" y="2698174"/>
            <a:ext cx="3490039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Arial Black"/>
                <a:sym typeface="Arial Black"/>
              </a:rPr>
              <a:t>2012년 대비 다문화 학생 수 </a:t>
            </a:r>
            <a:r>
              <a:rPr lang="en-US" altLang="ko-KR" sz="28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Arial Black"/>
                <a:sym typeface="Arial Black"/>
              </a:rPr>
              <a:t>12</a:t>
            </a:r>
            <a:r>
              <a:rPr lang="ko-KR" altLang="en-US" sz="28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Arial Black"/>
                <a:sym typeface="Arial Black"/>
              </a:rPr>
              <a:t>만명</a:t>
            </a:r>
            <a:r>
              <a:rPr lang="ko-KR" sz="28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Arial Black"/>
                <a:sym typeface="Arial Black"/>
              </a:rPr>
              <a:t> 증가</a:t>
            </a: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0659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6" descr="컴퓨터, 장난감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5765" y="0"/>
            <a:ext cx="2226235" cy="143115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6"/>
          <p:cNvSpPr/>
          <p:nvPr/>
        </p:nvSpPr>
        <p:spPr>
          <a:xfrm>
            <a:off x="0" y="0"/>
            <a:ext cx="9965765" cy="1431151"/>
          </a:xfrm>
          <a:prstGeom prst="rect">
            <a:avLst/>
          </a:prstGeom>
          <a:solidFill>
            <a:srgbClr val="F0ED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sp>
        <p:nvSpPr>
          <p:cNvPr id="237" name="Google Shape;237;p6"/>
          <p:cNvSpPr txBox="1"/>
          <p:nvPr/>
        </p:nvSpPr>
        <p:spPr>
          <a:xfrm>
            <a:off x="373805" y="484742"/>
            <a:ext cx="77349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sym typeface="Arial"/>
              </a:rPr>
              <a:t>배경 </a:t>
            </a: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2</a:t>
            </a: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sym typeface="Arial"/>
              </a:rPr>
              <a:t> </a:t>
            </a: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-</a:t>
            </a: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sym typeface="Arial"/>
              </a:rPr>
              <a:t> 증가하는 외국인 유학생 수</a:t>
            </a:r>
            <a:endParaRPr sz="3200" b="1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sym typeface="Arial"/>
            </a:endParaRPr>
          </a:p>
        </p:txBody>
      </p:sp>
      <p:sp>
        <p:nvSpPr>
          <p:cNvPr id="240" name="Google Shape;240;p6"/>
          <p:cNvSpPr txBox="1"/>
          <p:nvPr/>
        </p:nvSpPr>
        <p:spPr>
          <a:xfrm>
            <a:off x="1504358" y="1889021"/>
            <a:ext cx="772574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Arial Black"/>
                <a:sym typeface="Arial Black"/>
              </a:rPr>
              <a:t>20</a:t>
            </a:r>
            <a:r>
              <a:rPr lang="ko-KR" altLang="en-US" sz="28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Arial Black"/>
                <a:sym typeface="Arial Black"/>
              </a:rPr>
              <a:t>년간 </a:t>
            </a:r>
            <a:r>
              <a:rPr lang="ko-KR" sz="28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Arial Black"/>
                <a:sym typeface="Arial Black"/>
              </a:rPr>
              <a:t>외국인 유학생 수 13배 증가</a:t>
            </a:r>
            <a:endParaRPr dirty="0"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2" name="Google Shape;239;p6">
            <a:extLst>
              <a:ext uri="{FF2B5EF4-FFF2-40B4-BE49-F238E27FC236}">
                <a16:creationId xmlns:a16="http://schemas.microsoft.com/office/drawing/2014/main" id="{A7276AC4-FC54-4F63-7150-35B69181A2F7}"/>
              </a:ext>
            </a:extLst>
          </p:cNvPr>
          <p:cNvSpPr txBox="1"/>
          <p:nvPr/>
        </p:nvSpPr>
        <p:spPr>
          <a:xfrm>
            <a:off x="7113758" y="6581100"/>
            <a:ext cx="5170607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출처: </a:t>
            </a:r>
            <a:r>
              <a:rPr lang="ko-KR" sz="1200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  <a:hlinkClick r:id="rId4"/>
              </a:rPr>
              <a:t>2022년도 국내 고등교육기관 외국인 유학생 통계(한국교육개발원)</a:t>
            </a:r>
            <a:endParaRPr sz="1200" dirty="0">
              <a:solidFill>
                <a:schemeClr val="dk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2FE878EA-0946-4D01-A329-21BD63BD5B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1459751"/>
              </p:ext>
            </p:extLst>
          </p:nvPr>
        </p:nvGraphicFramePr>
        <p:xfrm>
          <a:off x="965200" y="2584557"/>
          <a:ext cx="10261600" cy="35054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055635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g2565305c075_1_0" descr="컴퓨터, 장난감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5765" y="0"/>
            <a:ext cx="2226235" cy="143115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2565305c075_1_0"/>
          <p:cNvSpPr/>
          <p:nvPr/>
        </p:nvSpPr>
        <p:spPr>
          <a:xfrm>
            <a:off x="0" y="0"/>
            <a:ext cx="9965700" cy="1431300"/>
          </a:xfrm>
          <a:prstGeom prst="rect">
            <a:avLst/>
          </a:prstGeom>
          <a:solidFill>
            <a:srgbClr val="F0EDF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2565305c075_1_0"/>
          <p:cNvSpPr txBox="1"/>
          <p:nvPr/>
        </p:nvSpPr>
        <p:spPr>
          <a:xfrm>
            <a:off x="373799" y="484750"/>
            <a:ext cx="88386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배경 3 </a:t>
            </a:r>
            <a:r>
              <a:rPr lang="en-US" alt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Arial"/>
                <a:sym typeface="Arial"/>
              </a:rPr>
              <a:t>-</a:t>
            </a: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Arial"/>
                <a:sym typeface="Arial"/>
              </a:rPr>
              <a:t> </a:t>
            </a:r>
            <a:r>
              <a:rPr lang="ko-KR" sz="3200" b="1" dirty="0">
                <a:solidFill>
                  <a:srgbClr val="0F429D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높아진 한국어 교육 수요</a:t>
            </a:r>
            <a:endParaRPr sz="3200" b="1" dirty="0">
              <a:solidFill>
                <a:srgbClr val="0F429D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48" name="Google Shape;248;g2565305c075_1_0"/>
          <p:cNvSpPr txBox="1"/>
          <p:nvPr/>
        </p:nvSpPr>
        <p:spPr>
          <a:xfrm>
            <a:off x="9248913" y="6550200"/>
            <a:ext cx="314628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출처: </a:t>
            </a:r>
            <a:r>
              <a:rPr lang="ko-KR" u="sng" dirty="0">
                <a:solidFill>
                  <a:schemeClr val="hlink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  <a:hlinkClick r:id="rId4"/>
              </a:rPr>
              <a:t>매일경제</a:t>
            </a:r>
            <a:r>
              <a:rPr lang="ko-KR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, </a:t>
            </a:r>
            <a:r>
              <a:rPr lang="ko-KR" u="sng" dirty="0">
                <a:solidFill>
                  <a:schemeClr val="hlink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  <a:hlinkClick r:id="rId5"/>
              </a:rPr>
              <a:t>동아일보</a:t>
            </a:r>
            <a:r>
              <a:rPr lang="ko-KR" dirty="0">
                <a:solidFill>
                  <a:schemeClr val="dk1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</a:rPr>
              <a:t>, </a:t>
            </a:r>
            <a:r>
              <a:rPr lang="ko-KR" u="sng" dirty="0">
                <a:solidFill>
                  <a:schemeClr val="hlink"/>
                </a:solidFill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  <a:cs typeface="Calibri"/>
                <a:sym typeface="Calibri"/>
                <a:hlinkClick r:id="rId6"/>
              </a:rPr>
              <a:t>중앙일보</a:t>
            </a:r>
            <a:endParaRPr dirty="0">
              <a:solidFill>
                <a:schemeClr val="dk1"/>
              </a:solidFill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  <a:cs typeface="Calibri"/>
              <a:sym typeface="Calibri"/>
            </a:endParaRPr>
          </a:p>
        </p:txBody>
      </p:sp>
      <p:pic>
        <p:nvPicPr>
          <p:cNvPr id="251" name="Google Shape;251;g2565305c075_1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90637" y="3079876"/>
            <a:ext cx="9610725" cy="1409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E806BB7-A176-9FED-7CBF-153AC44D146C}"/>
              </a:ext>
            </a:extLst>
          </p:cNvPr>
          <p:cNvGrpSpPr/>
          <p:nvPr/>
        </p:nvGrpSpPr>
        <p:grpSpPr>
          <a:xfrm>
            <a:off x="2371300" y="4931797"/>
            <a:ext cx="7449399" cy="952019"/>
            <a:chOff x="373800" y="4968489"/>
            <a:chExt cx="7449399" cy="952019"/>
          </a:xfrm>
        </p:grpSpPr>
        <p:pic>
          <p:nvPicPr>
            <p:cNvPr id="249" name="Google Shape;249;g2565305c075_1_0"/>
            <p:cNvPicPr preferRelativeResize="0"/>
            <p:nvPr/>
          </p:nvPicPr>
          <p:blipFill rotWithShape="1">
            <a:blip r:embed="rId8">
              <a:alphaModFix/>
            </a:blip>
            <a:srcRect b="57357"/>
            <a:stretch/>
          </p:blipFill>
          <p:spPr>
            <a:xfrm>
              <a:off x="373800" y="4977725"/>
              <a:ext cx="6978345" cy="610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" name="Google Shape;249;g2565305c075_1_0">
              <a:extLst>
                <a:ext uri="{FF2B5EF4-FFF2-40B4-BE49-F238E27FC236}">
                  <a16:creationId xmlns:a16="http://schemas.microsoft.com/office/drawing/2014/main" id="{DE237BD2-9D8E-32F7-8AE9-2FF7D2250244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3341" t="41570" r="87554"/>
            <a:stretch/>
          </p:blipFill>
          <p:spPr>
            <a:xfrm>
              <a:off x="7184904" y="4968489"/>
              <a:ext cx="638295" cy="9520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7AC4716-F73E-4227-D0BE-5D06AFC23F35}"/>
              </a:ext>
            </a:extLst>
          </p:cNvPr>
          <p:cNvGrpSpPr/>
          <p:nvPr/>
        </p:nvGrpSpPr>
        <p:grpSpPr>
          <a:xfrm>
            <a:off x="1065012" y="1611492"/>
            <a:ext cx="10061974" cy="1160080"/>
            <a:chOff x="408420" y="2010152"/>
            <a:chExt cx="8180567" cy="943166"/>
          </a:xfrm>
        </p:grpSpPr>
        <p:pic>
          <p:nvPicPr>
            <p:cNvPr id="250" name="Google Shape;250;g2565305c075_1_0"/>
            <p:cNvPicPr preferRelativeResize="0"/>
            <p:nvPr/>
          </p:nvPicPr>
          <p:blipFill rotWithShape="1">
            <a:blip r:embed="rId9">
              <a:alphaModFix/>
            </a:blip>
            <a:srcRect b="53803"/>
            <a:stretch/>
          </p:blipFill>
          <p:spPr>
            <a:xfrm>
              <a:off x="408420" y="2010152"/>
              <a:ext cx="6943725" cy="811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Google Shape;250;g2565305c075_1_0">
              <a:extLst>
                <a:ext uri="{FF2B5EF4-FFF2-40B4-BE49-F238E27FC236}">
                  <a16:creationId xmlns:a16="http://schemas.microsoft.com/office/drawing/2014/main" id="{17D43E00-F93D-0AB2-E68F-520CDC7F6DD6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t="45476" r="68751" b="22074"/>
            <a:stretch/>
          </p:blipFill>
          <p:spPr>
            <a:xfrm>
              <a:off x="6419115" y="2309091"/>
              <a:ext cx="2169872" cy="64422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Arial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1226</TotalTime>
  <Words>1598</Words>
  <Application>Microsoft Office PowerPoint</Application>
  <PresentationFormat>와이드스크린</PresentationFormat>
  <Paragraphs>354</Paragraphs>
  <Slides>55</Slides>
  <Notes>55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55</vt:i4>
      </vt:variant>
    </vt:vector>
  </HeadingPairs>
  <TitlesOfParts>
    <vt:vector size="66" baseType="lpstr">
      <vt:lpstr>Roboto</vt:lpstr>
      <vt:lpstr>Lato</vt:lpstr>
      <vt:lpstr>Calibri</vt:lpstr>
      <vt:lpstr>배달의민족 한나체 Air OTF</vt:lpstr>
      <vt:lpstr>Open Sans</vt:lpstr>
      <vt:lpstr>Arial</vt:lpstr>
      <vt:lpstr>Arial Black</vt:lpstr>
      <vt:lpstr>맑은 고딕</vt:lpstr>
      <vt:lpstr>배달의민족 한나는 열한살 OTF</vt:lpstr>
      <vt:lpstr>Office 테마</vt:lpstr>
      <vt:lpstr>Material</vt:lpstr>
      <vt:lpstr>PowerPoint 프레젠테이션</vt:lpstr>
      <vt:lpstr>PowerPoint 프레젠테이션</vt:lpstr>
      <vt:lpstr>PowerPoint 프레젠테이션</vt:lpstr>
      <vt:lpstr>PowerPoint 프레젠테이션</vt:lpstr>
      <vt:lpstr>서비스 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기존 한국어 교육 서비스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하 소영</dc:creator>
  <cp:lastModifiedBy>LG</cp:lastModifiedBy>
  <cp:revision>95</cp:revision>
  <dcterms:created xsi:type="dcterms:W3CDTF">2023-06-08T07:18:54Z</dcterms:created>
  <dcterms:modified xsi:type="dcterms:W3CDTF">2023-07-22T08:05:12Z</dcterms:modified>
</cp:coreProperties>
</file>